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527" r:id="rId3"/>
    <p:sldId id="400" r:id="rId5"/>
    <p:sldId id="401" r:id="rId6"/>
    <p:sldId id="402" r:id="rId7"/>
    <p:sldId id="404" r:id="rId8"/>
    <p:sldId id="478" r:id="rId9"/>
    <p:sldId id="455" r:id="rId10"/>
    <p:sldId id="456" r:id="rId11"/>
    <p:sldId id="457" r:id="rId12"/>
    <p:sldId id="458" r:id="rId13"/>
    <p:sldId id="479" r:id="rId14"/>
    <p:sldId id="480" r:id="rId15"/>
    <p:sldId id="405" r:id="rId16"/>
    <p:sldId id="406" r:id="rId17"/>
    <p:sldId id="408" r:id="rId18"/>
    <p:sldId id="407" r:id="rId19"/>
    <p:sldId id="481" r:id="rId20"/>
    <p:sldId id="484" r:id="rId21"/>
    <p:sldId id="409" r:id="rId22"/>
    <p:sldId id="411" r:id="rId23"/>
    <p:sldId id="410" r:id="rId24"/>
    <p:sldId id="412" r:id="rId25"/>
    <p:sldId id="485" r:id="rId26"/>
    <p:sldId id="463" r:id="rId27"/>
    <p:sldId id="466" r:id="rId28"/>
    <p:sldId id="467" r:id="rId29"/>
    <p:sldId id="486" r:id="rId30"/>
    <p:sldId id="464" r:id="rId31"/>
    <p:sldId id="470" r:id="rId32"/>
    <p:sldId id="471" r:id="rId33"/>
    <p:sldId id="487" r:id="rId34"/>
    <p:sldId id="465" r:id="rId35"/>
    <p:sldId id="474" r:id="rId36"/>
    <p:sldId id="531" r:id="rId37"/>
    <p:sldId id="476" r:id="rId38"/>
    <p:sldId id="532" r:id="rId39"/>
    <p:sldId id="488" r:id="rId40"/>
    <p:sldId id="413" r:id="rId41"/>
    <p:sldId id="533" r:id="rId42"/>
    <p:sldId id="534" r:id="rId43"/>
    <p:sldId id="535" r:id="rId44"/>
    <p:sldId id="536" r:id="rId45"/>
    <p:sldId id="537" r:id="rId46"/>
    <p:sldId id="538" r:id="rId47"/>
    <p:sldId id="539" r:id="rId48"/>
    <p:sldId id="540" r:id="rId49"/>
    <p:sldId id="541" r:id="rId50"/>
    <p:sldId id="542" r:id="rId51"/>
  </p:sldIdLst>
  <p:sldSz cx="9144000" cy="6858000" type="screen4x3"/>
  <p:notesSz cx="6858000" cy="9144000"/>
  <p:custDataLst>
    <p:tags r:id="rId56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2" charset="0"/>
        <a:ea typeface="隶书" panose="02010509060101010101" pitchFamily="1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2" charset="0"/>
        <a:ea typeface="隶书" panose="02010509060101010101" pitchFamily="1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2" charset="0"/>
        <a:ea typeface="隶书" panose="02010509060101010101" pitchFamily="1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2" charset="0"/>
        <a:ea typeface="隶书" panose="02010509060101010101" pitchFamily="1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2" charset="0"/>
        <a:ea typeface="隶书" panose="02010509060101010101" pitchFamily="1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2" charset="0"/>
        <a:ea typeface="隶书" panose="02010509060101010101" pitchFamily="1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2" charset="0"/>
        <a:ea typeface="隶书" panose="02010509060101010101" pitchFamily="1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2" charset="0"/>
        <a:ea typeface="隶书" panose="02010509060101010101" pitchFamily="1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0" i="0" u="none" kern="1200" baseline="0">
        <a:solidFill>
          <a:schemeClr val="tx1"/>
        </a:solidFill>
        <a:latin typeface="Times New Roman" panose="02020603050405020304" pitchFamily="2" charset="0"/>
        <a:ea typeface="隶书" panose="02010509060101010101" pitchFamily="1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9" userDrawn="1">
          <p15:clr>
            <a:srgbClr val="A4A3A4"/>
          </p15:clr>
        </p15:guide>
        <p15:guide id="2" pos="294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崋fighting" initials="崋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9900"/>
    <a:srgbClr val="336600"/>
    <a:srgbClr val="FFCC99"/>
    <a:srgbClr val="FF9966"/>
    <a:srgbClr val="FF6600"/>
    <a:srgbClr val="FFFF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19"/>
        <p:guide pos="2947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6" Type="http://schemas.openxmlformats.org/officeDocument/2006/relationships/tags" Target="tags/tag175.xml"/><Relationship Id="rId55" Type="http://schemas.openxmlformats.org/officeDocument/2006/relationships/commentAuthors" Target="commentAuthors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11.vml.rels><?xml version="1.0" encoding="UTF-8" standalone="yes"?>
<Relationships xmlns="http://schemas.openxmlformats.org/package/2006/relationships"><Relationship Id="rId5" Type="http://schemas.openxmlformats.org/officeDocument/2006/relationships/image" Target="../media/image59.wmf"/><Relationship Id="rId4" Type="http://schemas.openxmlformats.org/officeDocument/2006/relationships/image" Target="../media/image58.wmf"/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/>
            <a:fld id="{9A0DB2DC-4C9A-4742-B13C-FB6460FD3503}" type="slidenum">
              <a:rPr lang="en-US" altLang="zh-CN" sz="1200" dirty="0"/>
            </a:fld>
            <a:endParaRPr lang="en-US" altLang="zh-CN" sz="1200" dirty="0"/>
          </a:p>
        </p:txBody>
      </p:sp>
      <p:sp>
        <p:nvSpPr>
          <p:cNvPr id="5837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8372" name="Rectangle 3"/>
          <p:cNvSpPr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wrap="square" lIns="91440" tIns="45720" rIns="91440" bIns="45720" anchor="t"/>
          <a:lstStyle/>
          <a:p>
            <a:pPr lvl="0" eaLnBrk="1" hangingPunct="1"/>
            <a:endParaRPr lang="en-US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4BE262-D4EB-4ADE-B524-E2250A4CB7D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E262-D4EB-4ADE-B524-E2250A4CB7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E262-D4EB-4ADE-B524-E2250A4CB7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5806A64-018A-4335-81EA-D8373E5EE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4BE262-D4EB-4ADE-B524-E2250A4CB7D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5806A64-018A-4335-81EA-D8373E5EE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4BE262-D4EB-4ADE-B524-E2250A4CB7D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5806A64-018A-4335-81EA-D8373E5EE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4BE262-D4EB-4ADE-B524-E2250A4CB7D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5806A64-018A-4335-81EA-D8373E5EE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5806A64-018A-4335-81EA-D8373E5EE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4BE262-D4EB-4ADE-B524-E2250A4CB7D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5806A64-018A-4335-81EA-D8373E5EE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4BE262-D4EB-4ADE-B524-E2250A4CB7D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4BE262-D4EB-4ADE-B524-E2250A4CB7D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4BE262-D4EB-4ADE-B524-E2250A4CB7D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5806A64-018A-4335-81EA-D8373E5EE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发射光谱：emission</a:t>
            </a:r>
            <a:r>
              <a:rPr lang="en-US" altLang="zh-CN"/>
              <a:t> scan</a:t>
            </a:r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4BE262-D4EB-4ADE-B524-E2250A4CB7D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E262-D4EB-4ADE-B524-E2250A4CB7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E262-D4EB-4ADE-B524-E2250A4CB7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4BE262-D4EB-4ADE-B524-E2250A4CB7D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E262-D4EB-4ADE-B524-E2250A4CB7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5806A64-018A-4335-81EA-D8373E5EE7B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E262-D4EB-4ADE-B524-E2250A4CB7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4BE262-D4EB-4ADE-B524-E2250A4CB7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716657" cy="5486400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76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9724" y="1981200"/>
            <a:ext cx="3808476" cy="4114800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CCEC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indent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3429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8575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Times New Roman" panose="02020603050405020304" pitchFamily="2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Times New Roman" panose="02020603050405020304" pitchFamily="2" charset="0"/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imes New Roman" panose="02020603050405020304" pitchFamily="2" charset="0"/>
          <a:ea typeface="隶书" panose="02010509060101010101" pitchFamily="1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imes New Roman" panose="02020603050405020304" pitchFamily="2" charset="0"/>
          <a:ea typeface="隶书" panose="02010509060101010101" pitchFamily="1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imes New Roman" panose="02020603050405020304" pitchFamily="2" charset="0"/>
          <a:ea typeface="隶书" panose="02010509060101010101" pitchFamily="1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imes New Roman" panose="02020603050405020304" pitchFamily="2" charset="0"/>
          <a:ea typeface="隶书" panose="02010509060101010101" pitchFamily="1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imes New Roman" panose="02020603050405020304" pitchFamily="2" charset="0"/>
          <a:ea typeface="隶书" panose="02010509060101010101" pitchFamily="1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imes New Roman" panose="02020603050405020304" pitchFamily="2" charset="0"/>
          <a:ea typeface="隶书" panose="02010509060101010101" pitchFamily="1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imes New Roman" panose="02020603050405020304" pitchFamily="2" charset="0"/>
          <a:ea typeface="隶书" panose="02010509060101010101" pitchFamily="1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2400" b="0" i="0" u="none" kern="1200" baseline="0">
          <a:solidFill>
            <a:schemeClr val="tx1"/>
          </a:solidFill>
          <a:latin typeface="Times New Roman" panose="02020603050405020304" pitchFamily="2" charset="0"/>
          <a:ea typeface="隶书" panose="02010509060101010101" pitchFamily="1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jpeg"/><Relationship Id="rId3" Type="http://schemas.openxmlformats.org/officeDocument/2006/relationships/tags" Target="../tags/tag19.xml"/><Relationship Id="rId2" Type="http://schemas.openxmlformats.org/officeDocument/2006/relationships/image" Target="../media/image15.wmf"/><Relationship Id="rId1" Type="http://schemas.openxmlformats.org/officeDocument/2006/relationships/oleObject" Target="../embeddings/oleObject5.bin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tags" Target="../tags/tag21.xml"/><Relationship Id="rId2" Type="http://schemas.openxmlformats.org/officeDocument/2006/relationships/image" Target="../media/image17.png"/><Relationship Id="rId1" Type="http://schemas.openxmlformats.org/officeDocument/2006/relationships/tags" Target="../tags/tag2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tags" Target="../tags/tag24.xml"/><Relationship Id="rId4" Type="http://schemas.openxmlformats.org/officeDocument/2006/relationships/image" Target="../media/image20.png"/><Relationship Id="rId3" Type="http://schemas.openxmlformats.org/officeDocument/2006/relationships/tags" Target="../tags/tag23.xml"/><Relationship Id="rId2" Type="http://schemas.openxmlformats.org/officeDocument/2006/relationships/image" Target="../media/image19.png"/><Relationship Id="rId1" Type="http://schemas.openxmlformats.org/officeDocument/2006/relationships/tags" Target="../tags/tag2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.bin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image" Target="../media/image2.png"/><Relationship Id="rId2" Type="http://schemas.openxmlformats.org/officeDocument/2006/relationships/tags" Target="../tags/tag28.xml"/><Relationship Id="rId19" Type="http://schemas.openxmlformats.org/officeDocument/2006/relationships/vmlDrawing" Target="../drawings/vmlDrawing4.v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24.wmf"/><Relationship Id="rId16" Type="http://schemas.openxmlformats.org/officeDocument/2006/relationships/oleObject" Target="../embeddings/oleObject8.bin"/><Relationship Id="rId15" Type="http://schemas.openxmlformats.org/officeDocument/2006/relationships/tags" Target="../tags/tag36.xml"/><Relationship Id="rId14" Type="http://schemas.openxmlformats.org/officeDocument/2006/relationships/image" Target="../media/image23.wmf"/><Relationship Id="rId13" Type="http://schemas.openxmlformats.org/officeDocument/2006/relationships/oleObject" Target="../embeddings/oleObject7.bin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image" Target="../media/image22.wmf"/><Relationship Id="rId1" Type="http://schemas.openxmlformats.org/officeDocument/2006/relationships/tags" Target="../tags/tag27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40.xml"/><Relationship Id="rId5" Type="http://schemas.openxmlformats.org/officeDocument/2006/relationships/image" Target="../media/image25.png"/><Relationship Id="rId4" Type="http://schemas.openxmlformats.org/officeDocument/2006/relationships/tags" Target="../tags/tag39.xml"/><Relationship Id="rId3" Type="http://schemas.openxmlformats.org/officeDocument/2006/relationships/image" Target="../media/image2.png"/><Relationship Id="rId2" Type="http://schemas.openxmlformats.org/officeDocument/2006/relationships/tags" Target="../tags/tag38.xml"/><Relationship Id="rId1" Type="http://schemas.openxmlformats.org/officeDocument/2006/relationships/tags" Target="../tags/tag3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image" Target="../media/image26.wmf"/><Relationship Id="rId7" Type="http://schemas.openxmlformats.org/officeDocument/2006/relationships/oleObject" Target="../embeddings/oleObject9.bin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image" Target="../media/image2.png"/><Relationship Id="rId2" Type="http://schemas.openxmlformats.org/officeDocument/2006/relationships/tags" Target="../tags/tag42.xml"/><Relationship Id="rId12" Type="http://schemas.openxmlformats.org/officeDocument/2006/relationships/vmlDrawing" Target="../drawings/vmlDrawing5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7.png"/><Relationship Id="rId1" Type="http://schemas.openxmlformats.org/officeDocument/2006/relationships/tags" Target="../tags/tag4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image" Target="../media/image28.wmf"/><Relationship Id="rId7" Type="http://schemas.openxmlformats.org/officeDocument/2006/relationships/oleObject" Target="../embeddings/oleObject10.bin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image" Target="../media/image2.png"/><Relationship Id="rId2" Type="http://schemas.openxmlformats.org/officeDocument/2006/relationships/tags" Target="../tags/tag48.xml"/><Relationship Id="rId16" Type="http://schemas.openxmlformats.org/officeDocument/2006/relationships/vmlDrawing" Target="../drawings/vmlDrawing6.v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30.png"/><Relationship Id="rId13" Type="http://schemas.openxmlformats.org/officeDocument/2006/relationships/tags" Target="../tags/tag54.xml"/><Relationship Id="rId12" Type="http://schemas.openxmlformats.org/officeDocument/2006/relationships/tags" Target="../tags/tag53.xml"/><Relationship Id="rId11" Type="http://schemas.openxmlformats.org/officeDocument/2006/relationships/image" Target="../media/image29.wmf"/><Relationship Id="rId10" Type="http://schemas.openxmlformats.org/officeDocument/2006/relationships/oleObject" Target="../embeddings/oleObject11.bin"/><Relationship Id="rId1" Type="http://schemas.openxmlformats.org/officeDocument/2006/relationships/tags" Target="../tags/tag4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wmf"/><Relationship Id="rId8" Type="http://schemas.openxmlformats.org/officeDocument/2006/relationships/oleObject" Target="../embeddings/oleObject12.bin"/><Relationship Id="rId7" Type="http://schemas.openxmlformats.org/officeDocument/2006/relationships/tags" Target="../tags/tag61.xml"/><Relationship Id="rId6" Type="http://schemas.openxmlformats.org/officeDocument/2006/relationships/image" Target="../media/image31.png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image" Target="../media/image2.png"/><Relationship Id="rId2" Type="http://schemas.openxmlformats.org/officeDocument/2006/relationships/tags" Target="../tags/tag58.xml"/><Relationship Id="rId13" Type="http://schemas.openxmlformats.org/officeDocument/2006/relationships/vmlDrawing" Target="../drawings/vmlDrawing7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3.png"/><Relationship Id="rId10" Type="http://schemas.openxmlformats.org/officeDocument/2006/relationships/tags" Target="../tags/tag62.xml"/><Relationship Id="rId1" Type="http://schemas.openxmlformats.org/officeDocument/2006/relationships/tags" Target="../tags/tag57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image" Target="../media/image34.wmf"/><Relationship Id="rId7" Type="http://schemas.openxmlformats.org/officeDocument/2006/relationships/oleObject" Target="../embeddings/oleObject13.bin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image" Target="../media/image2.png"/><Relationship Id="rId2" Type="http://schemas.openxmlformats.org/officeDocument/2006/relationships/tags" Target="../tags/tag64.xml"/><Relationship Id="rId14" Type="http://schemas.openxmlformats.org/officeDocument/2006/relationships/vmlDrawing" Target="../drawings/vmlDrawing8.v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5.wmf"/><Relationship Id="rId11" Type="http://schemas.openxmlformats.org/officeDocument/2006/relationships/oleObject" Target="../embeddings/oleObject14.bin"/><Relationship Id="rId10" Type="http://schemas.openxmlformats.org/officeDocument/2006/relationships/tags" Target="../tags/tag69.xml"/><Relationship Id="rId1" Type="http://schemas.openxmlformats.org/officeDocument/2006/relationships/tags" Target="../tags/tag63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image" Target="../media/image37.png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image" Target="../media/image36.jpeg"/><Relationship Id="rId4" Type="http://schemas.openxmlformats.org/officeDocument/2006/relationships/tags" Target="../tags/tag72.xml"/><Relationship Id="rId3" Type="http://schemas.openxmlformats.org/officeDocument/2006/relationships/image" Target="../media/image2.png"/><Relationship Id="rId2" Type="http://schemas.openxmlformats.org/officeDocument/2006/relationships/tags" Target="../tags/tag71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tags" Target="../tags/tag76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tags" Target="../tags/tag83.xml"/><Relationship Id="rId7" Type="http://schemas.openxmlformats.org/officeDocument/2006/relationships/image" Target="../media/image40.wmf"/><Relationship Id="rId6" Type="http://schemas.openxmlformats.org/officeDocument/2006/relationships/oleObject" Target="../embeddings/oleObject15.bin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image" Target="../media/image2.png"/><Relationship Id="rId21" Type="http://schemas.openxmlformats.org/officeDocument/2006/relationships/vmlDrawing" Target="../drawings/vmlDrawing9.v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9" Type="http://schemas.openxmlformats.org/officeDocument/2006/relationships/tags" Target="../tags/tag88.xml"/><Relationship Id="rId18" Type="http://schemas.openxmlformats.org/officeDocument/2006/relationships/image" Target="../media/image44.wmf"/><Relationship Id="rId17" Type="http://schemas.openxmlformats.org/officeDocument/2006/relationships/oleObject" Target="../embeddings/oleObject17.bin"/><Relationship Id="rId16" Type="http://schemas.openxmlformats.org/officeDocument/2006/relationships/tags" Target="../tags/tag87.xml"/><Relationship Id="rId15" Type="http://schemas.openxmlformats.org/officeDocument/2006/relationships/image" Target="../media/image43.wmf"/><Relationship Id="rId14" Type="http://schemas.openxmlformats.org/officeDocument/2006/relationships/oleObject" Target="../embeddings/oleObject16.bin"/><Relationship Id="rId13" Type="http://schemas.openxmlformats.org/officeDocument/2006/relationships/tags" Target="../tags/tag86.xml"/><Relationship Id="rId12" Type="http://schemas.openxmlformats.org/officeDocument/2006/relationships/image" Target="../media/image42.png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tags" Target="../tags/tag79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image" Target="../media/image45.wmf"/><Relationship Id="rId6" Type="http://schemas.openxmlformats.org/officeDocument/2006/relationships/oleObject" Target="../embeddings/oleObject18.bin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image" Target="../media/image2.png"/><Relationship Id="rId2" Type="http://schemas.openxmlformats.org/officeDocument/2006/relationships/tags" Target="../tags/tag90.xml"/><Relationship Id="rId15" Type="http://schemas.openxmlformats.org/officeDocument/2006/relationships/vmlDrawing" Target="../drawings/vmlDrawing10.v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47.png"/><Relationship Id="rId12" Type="http://schemas.openxmlformats.org/officeDocument/2006/relationships/tags" Target="../tags/tag95.xml"/><Relationship Id="rId11" Type="http://schemas.openxmlformats.org/officeDocument/2006/relationships/image" Target="../media/image46.wmf"/><Relationship Id="rId10" Type="http://schemas.openxmlformats.org/officeDocument/2006/relationships/oleObject" Target="../embeddings/oleObject19.bin"/><Relationship Id="rId1" Type="http://schemas.openxmlformats.org/officeDocument/2006/relationships/tags" Target="../tags/tag8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image" Target="../media/image51.jpeg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3" Type="http://schemas.openxmlformats.org/officeDocument/2006/relationships/image" Target="../media/image2.png"/><Relationship Id="rId2" Type="http://schemas.openxmlformats.org/officeDocument/2006/relationships/tags" Target="../tags/tag99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tags" Target="../tags/tag98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image" Target="../media/image52.png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image" Target="../media/image2.png"/><Relationship Id="rId2" Type="http://schemas.openxmlformats.org/officeDocument/2006/relationships/tags" Target="../tags/tag105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54.png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tags" Target="../tags/tag10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2.xm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.bin"/><Relationship Id="rId8" Type="http://schemas.openxmlformats.org/officeDocument/2006/relationships/tags" Target="../tags/tag117.xml"/><Relationship Id="rId7" Type="http://schemas.openxmlformats.org/officeDocument/2006/relationships/image" Target="../media/image55.wmf"/><Relationship Id="rId6" Type="http://schemas.openxmlformats.org/officeDocument/2006/relationships/oleObject" Target="../embeddings/oleObject20.bin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image" Target="../media/image2.png"/><Relationship Id="rId26" Type="http://schemas.openxmlformats.org/officeDocument/2006/relationships/vmlDrawing" Target="../drawings/vmlDrawing11.vml"/><Relationship Id="rId25" Type="http://schemas.openxmlformats.org/officeDocument/2006/relationships/slideLayout" Target="../slideLayouts/slideLayout2.xml"/><Relationship Id="rId24" Type="http://schemas.openxmlformats.org/officeDocument/2006/relationships/oleObject" Target="../embeddings/oleObject26.bin"/><Relationship Id="rId23" Type="http://schemas.openxmlformats.org/officeDocument/2006/relationships/tags" Target="../tags/tag123.xml"/><Relationship Id="rId22" Type="http://schemas.openxmlformats.org/officeDocument/2006/relationships/oleObject" Target="../embeddings/oleObject25.bin"/><Relationship Id="rId21" Type="http://schemas.openxmlformats.org/officeDocument/2006/relationships/tags" Target="../tags/tag122.xml"/><Relationship Id="rId20" Type="http://schemas.openxmlformats.org/officeDocument/2006/relationships/image" Target="../media/image59.wmf"/><Relationship Id="rId2" Type="http://schemas.openxmlformats.org/officeDocument/2006/relationships/tags" Target="../tags/tag114.xml"/><Relationship Id="rId19" Type="http://schemas.openxmlformats.org/officeDocument/2006/relationships/oleObject" Target="../embeddings/oleObject24.bin"/><Relationship Id="rId18" Type="http://schemas.openxmlformats.org/officeDocument/2006/relationships/tags" Target="../tags/tag121.xml"/><Relationship Id="rId17" Type="http://schemas.openxmlformats.org/officeDocument/2006/relationships/tags" Target="../tags/tag120.xml"/><Relationship Id="rId16" Type="http://schemas.openxmlformats.org/officeDocument/2006/relationships/image" Target="../media/image58.wmf"/><Relationship Id="rId15" Type="http://schemas.openxmlformats.org/officeDocument/2006/relationships/oleObject" Target="../embeddings/oleObject23.bin"/><Relationship Id="rId14" Type="http://schemas.openxmlformats.org/officeDocument/2006/relationships/tags" Target="../tags/tag119.xml"/><Relationship Id="rId13" Type="http://schemas.openxmlformats.org/officeDocument/2006/relationships/image" Target="../media/image57.wmf"/><Relationship Id="rId12" Type="http://schemas.openxmlformats.org/officeDocument/2006/relationships/oleObject" Target="../embeddings/oleObject22.bin"/><Relationship Id="rId11" Type="http://schemas.openxmlformats.org/officeDocument/2006/relationships/tags" Target="../tags/tag118.xml"/><Relationship Id="rId10" Type="http://schemas.openxmlformats.org/officeDocument/2006/relationships/image" Target="../media/image56.wmf"/><Relationship Id="rId1" Type="http://schemas.openxmlformats.org/officeDocument/2006/relationships/tags" Target="../tags/tag1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image" Target="../media/image61.wmf"/><Relationship Id="rId6" Type="http://schemas.openxmlformats.org/officeDocument/2006/relationships/oleObject" Target="../embeddings/oleObject27.bin"/><Relationship Id="rId5" Type="http://schemas.openxmlformats.org/officeDocument/2006/relationships/tags" Target="../tags/tag127.xml"/><Relationship Id="rId46" Type="http://schemas.openxmlformats.org/officeDocument/2006/relationships/vmlDrawing" Target="../drawings/vmlDrawing12.vml"/><Relationship Id="rId45" Type="http://schemas.openxmlformats.org/officeDocument/2006/relationships/slideLayout" Target="../slideLayouts/slideLayout2.xml"/><Relationship Id="rId44" Type="http://schemas.openxmlformats.org/officeDocument/2006/relationships/tags" Target="../tags/tag158.xml"/><Relationship Id="rId43" Type="http://schemas.openxmlformats.org/officeDocument/2006/relationships/tags" Target="../tags/tag157.xml"/><Relationship Id="rId42" Type="http://schemas.openxmlformats.org/officeDocument/2006/relationships/tags" Target="../tags/tag156.xml"/><Relationship Id="rId41" Type="http://schemas.openxmlformats.org/officeDocument/2006/relationships/tags" Target="../tags/tag155.xml"/><Relationship Id="rId40" Type="http://schemas.openxmlformats.org/officeDocument/2006/relationships/tags" Target="../tags/tag154.xml"/><Relationship Id="rId4" Type="http://schemas.openxmlformats.org/officeDocument/2006/relationships/tags" Target="../tags/tag126.xml"/><Relationship Id="rId39" Type="http://schemas.openxmlformats.org/officeDocument/2006/relationships/tags" Target="../tags/tag153.xml"/><Relationship Id="rId38" Type="http://schemas.openxmlformats.org/officeDocument/2006/relationships/tags" Target="../tags/tag152.xml"/><Relationship Id="rId37" Type="http://schemas.openxmlformats.org/officeDocument/2006/relationships/tags" Target="../tags/tag151.xml"/><Relationship Id="rId36" Type="http://schemas.openxmlformats.org/officeDocument/2006/relationships/oleObject" Target="../embeddings/oleObject32.bin"/><Relationship Id="rId35" Type="http://schemas.openxmlformats.org/officeDocument/2006/relationships/tags" Target="../tags/tag150.xml"/><Relationship Id="rId34" Type="http://schemas.openxmlformats.org/officeDocument/2006/relationships/oleObject" Target="../embeddings/oleObject31.bin"/><Relationship Id="rId33" Type="http://schemas.openxmlformats.org/officeDocument/2006/relationships/tags" Target="../tags/tag149.xml"/><Relationship Id="rId32" Type="http://schemas.openxmlformats.org/officeDocument/2006/relationships/tags" Target="../tags/tag148.xml"/><Relationship Id="rId31" Type="http://schemas.openxmlformats.org/officeDocument/2006/relationships/tags" Target="../tags/tag147.xml"/><Relationship Id="rId30" Type="http://schemas.openxmlformats.org/officeDocument/2006/relationships/tags" Target="../tags/tag146.xml"/><Relationship Id="rId3" Type="http://schemas.openxmlformats.org/officeDocument/2006/relationships/image" Target="../media/image2.png"/><Relationship Id="rId29" Type="http://schemas.openxmlformats.org/officeDocument/2006/relationships/tags" Target="../tags/tag145.xml"/><Relationship Id="rId28" Type="http://schemas.openxmlformats.org/officeDocument/2006/relationships/tags" Target="../tags/tag144.xml"/><Relationship Id="rId27" Type="http://schemas.openxmlformats.org/officeDocument/2006/relationships/tags" Target="../tags/tag143.xml"/><Relationship Id="rId26" Type="http://schemas.openxmlformats.org/officeDocument/2006/relationships/tags" Target="../tags/tag142.xml"/><Relationship Id="rId25" Type="http://schemas.openxmlformats.org/officeDocument/2006/relationships/oleObject" Target="../embeddings/oleObject30.bin"/><Relationship Id="rId24" Type="http://schemas.openxmlformats.org/officeDocument/2006/relationships/tags" Target="../tags/tag141.xml"/><Relationship Id="rId23" Type="http://schemas.openxmlformats.org/officeDocument/2006/relationships/oleObject" Target="../embeddings/oleObject29.bin"/><Relationship Id="rId22" Type="http://schemas.openxmlformats.org/officeDocument/2006/relationships/tags" Target="../tags/tag140.xml"/><Relationship Id="rId21" Type="http://schemas.openxmlformats.org/officeDocument/2006/relationships/tags" Target="../tags/tag139.xml"/><Relationship Id="rId20" Type="http://schemas.openxmlformats.org/officeDocument/2006/relationships/tags" Target="../tags/tag138.xml"/><Relationship Id="rId2" Type="http://schemas.openxmlformats.org/officeDocument/2006/relationships/tags" Target="../tags/tag125.xml"/><Relationship Id="rId19" Type="http://schemas.openxmlformats.org/officeDocument/2006/relationships/tags" Target="../tags/tag137.xml"/><Relationship Id="rId18" Type="http://schemas.openxmlformats.org/officeDocument/2006/relationships/tags" Target="../tags/tag136.xml"/><Relationship Id="rId17" Type="http://schemas.openxmlformats.org/officeDocument/2006/relationships/tags" Target="../tags/tag135.xml"/><Relationship Id="rId16" Type="http://schemas.openxmlformats.org/officeDocument/2006/relationships/tags" Target="../tags/tag134.xml"/><Relationship Id="rId15" Type="http://schemas.openxmlformats.org/officeDocument/2006/relationships/tags" Target="../tags/tag133.xml"/><Relationship Id="rId14" Type="http://schemas.openxmlformats.org/officeDocument/2006/relationships/tags" Target="../tags/tag132.xml"/><Relationship Id="rId13" Type="http://schemas.openxmlformats.org/officeDocument/2006/relationships/tags" Target="../tags/tag131.xml"/><Relationship Id="rId12" Type="http://schemas.openxmlformats.org/officeDocument/2006/relationships/image" Target="../media/image62.wmf"/><Relationship Id="rId11" Type="http://schemas.openxmlformats.org/officeDocument/2006/relationships/oleObject" Target="../embeddings/oleObject28.bin"/><Relationship Id="rId10" Type="http://schemas.openxmlformats.org/officeDocument/2006/relationships/tags" Target="../tags/tag130.xml"/><Relationship Id="rId1" Type="http://schemas.openxmlformats.org/officeDocument/2006/relationships/tags" Target="../tags/tag124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59.xml"/><Relationship Id="rId7" Type="http://schemas.openxmlformats.org/officeDocument/2006/relationships/image" Target="../media/image66.wmf"/><Relationship Id="rId6" Type="http://schemas.openxmlformats.org/officeDocument/2006/relationships/oleObject" Target="../embeddings/oleObject34.bin"/><Relationship Id="rId5" Type="http://schemas.openxmlformats.org/officeDocument/2006/relationships/image" Target="../media/image65.wmf"/><Relationship Id="rId4" Type="http://schemas.openxmlformats.org/officeDocument/2006/relationships/oleObject" Target="../embeddings/oleObject33.bin"/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1" Type="http://schemas.openxmlformats.org/officeDocument/2006/relationships/notesSlide" Target="../notesSlides/notesSlide23.xml"/><Relationship Id="rId10" Type="http://schemas.openxmlformats.org/officeDocument/2006/relationships/vmlDrawing" Target="../drawings/vmlDrawing13.vml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60.xml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image" Target="../media/image67.jpeg"/><Relationship Id="rId1" Type="http://schemas.openxmlformats.org/officeDocument/2006/relationships/tags" Target="../tags/tag16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.wmf"/><Relationship Id="rId6" Type="http://schemas.openxmlformats.org/officeDocument/2006/relationships/oleObject" Target="../embeddings/oleObject2.bin"/><Relationship Id="rId5" Type="http://schemas.openxmlformats.org/officeDocument/2006/relationships/tags" Target="../tags/tag3.xml"/><Relationship Id="rId4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2" Type="http://schemas.openxmlformats.org/officeDocument/2006/relationships/tags" Target="../tags/tag2.xml"/><Relationship Id="rId10" Type="http://schemas.openxmlformats.org/officeDocument/2006/relationships/notesSlide" Target="../notesSlides/notesSlide4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image" Target="../media/image69.jpeg"/><Relationship Id="rId1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" Type="http://schemas.openxmlformats.org/officeDocument/2006/relationships/image" Target="../media/image70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tags" Target="../tags/tag168.xml"/><Relationship Id="rId1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tags" Target="../tags/tag169.xml"/><Relationship Id="rId1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tags" Target="../tags/tag170.xml"/><Relationship Id="rId1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openxmlformats.org/officeDocument/2006/relationships/tags" Target="../tags/tag171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tags" Target="../tags/tag172.xml"/><Relationship Id="rId1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3" Type="http://schemas.openxmlformats.org/officeDocument/2006/relationships/tags" Target="../tags/tag174.xml"/><Relationship Id="rId2" Type="http://schemas.openxmlformats.org/officeDocument/2006/relationships/image" Target="../media/image77.png"/><Relationship Id="rId1" Type="http://schemas.openxmlformats.org/officeDocument/2006/relationships/tags" Target="../tags/tag17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tags" Target="../tags/tag4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tags" Target="../tags/tag7.xml"/><Relationship Id="rId4" Type="http://schemas.openxmlformats.org/officeDocument/2006/relationships/image" Target="../media/image9.png"/><Relationship Id="rId3" Type="http://schemas.openxmlformats.org/officeDocument/2006/relationships/tags" Target="../tags/tag6.xml"/><Relationship Id="rId2" Type="http://schemas.openxmlformats.org/officeDocument/2006/relationships/image" Target="../media/image8.png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image" Target="../media/image12.wmf"/><Relationship Id="rId7" Type="http://schemas.openxmlformats.org/officeDocument/2006/relationships/oleObject" Target="../embeddings/oleObject3.bin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image" Target="../media/image11.png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4" Type="http://schemas.openxmlformats.org/officeDocument/2006/relationships/notesSlide" Target="../notesSlides/notesSlide8.xml"/><Relationship Id="rId13" Type="http://schemas.openxmlformats.org/officeDocument/2006/relationships/vmlDrawing" Target="../drawings/vmlDrawing2.v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3.wmf"/><Relationship Id="rId10" Type="http://schemas.openxmlformats.org/officeDocument/2006/relationships/oleObject" Target="../embeddings/oleObject4.bin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image" Target="../media/image14.png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AutoShape 5"/>
          <p:cNvSpPr/>
          <p:nvPr/>
        </p:nvSpPr>
        <p:spPr>
          <a:xfrm>
            <a:off x="4500563" y="1484313"/>
            <a:ext cx="4103687" cy="4752975"/>
          </a:xfrm>
          <a:prstGeom prst="roundRect">
            <a:avLst>
              <a:gd name="adj" fmla="val 16667"/>
            </a:avLst>
          </a:prstGeom>
          <a:solidFill>
            <a:srgbClr val="CCECFF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lstStyle/>
          <a:p>
            <a:pPr eaLnBrk="1" hangingPunct="1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6867" name="Rectangle 2"/>
          <p:cNvSpPr>
            <a:spLocks noGrp="1"/>
          </p:cNvSpPr>
          <p:nvPr>
            <p:ph idx="1"/>
          </p:nvPr>
        </p:nvSpPr>
        <p:spPr>
          <a:xfrm>
            <a:off x="4608513" y="1636713"/>
            <a:ext cx="4500562" cy="5105400"/>
          </a:xfrm>
        </p:spPr>
        <p:txBody>
          <a:bodyPr vert="horz" wrap="square" lIns="91440" tIns="45720" rIns="91440" bIns="45720" anchor="t"/>
          <a:lstStyle/>
          <a:p>
            <a:pPr marL="177800" indent="-177800" eaLnBrk="1" hangingPunct="1">
              <a:lnSpc>
                <a:spcPct val="9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2" charset="0"/>
                <a:ea typeface="楷体_GB2312" panose="02010609030101010101" charset="-122"/>
              </a:rPr>
              <a:t>仪器初态和安全位置调整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2" charset="0"/>
              <a:ea typeface="楷体_GB2312" panose="02010609030101010101" charset="-122"/>
            </a:endParaRPr>
          </a:p>
          <a:p>
            <a:pPr marL="177800" indent="-177800" eaLnBrk="1" hangingPunct="1">
              <a:lnSpc>
                <a:spcPct val="9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2" charset="0"/>
                <a:ea typeface="楷体_GB2312" panose="02010609030101010101" charset="-122"/>
              </a:rPr>
              <a:t>零位（零点）调整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2" charset="0"/>
              <a:ea typeface="楷体_GB2312" panose="02010609030101010101" charset="-122"/>
            </a:endParaRPr>
          </a:p>
          <a:p>
            <a:pPr marL="177800" indent="-177800" eaLnBrk="1" hangingPunct="1">
              <a:lnSpc>
                <a:spcPct val="9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2" charset="0"/>
                <a:ea typeface="楷体_GB2312" panose="02010609030101010101" charset="-122"/>
              </a:rPr>
              <a:t>水平、铅直调整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2" charset="0"/>
              <a:ea typeface="楷体_GB2312" panose="02010609030101010101" charset="-122"/>
            </a:endParaRPr>
          </a:p>
          <a:p>
            <a:pPr marL="177800" indent="-177800" eaLnBrk="1" hangingPunct="1">
              <a:lnSpc>
                <a:spcPct val="9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2" charset="0"/>
                <a:ea typeface="楷体_GB2312" panose="02010609030101010101" charset="-122"/>
              </a:rPr>
              <a:t>消除视差的调整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2" charset="0"/>
              <a:ea typeface="楷体_GB2312" panose="02010609030101010101" charset="-122"/>
            </a:endParaRPr>
          </a:p>
          <a:p>
            <a:pPr marL="177800" indent="-177800" eaLnBrk="1" hangingPunct="1">
              <a:lnSpc>
                <a:spcPct val="9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2" charset="0"/>
                <a:ea typeface="楷体_GB2312" panose="02010609030101010101" charset="-122"/>
              </a:rPr>
              <a:t>调焦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2" charset="0"/>
              <a:ea typeface="楷体_GB2312" panose="02010609030101010101" charset="-122"/>
            </a:endParaRPr>
          </a:p>
          <a:p>
            <a:pPr marL="177800" indent="-177800" eaLnBrk="1" hangingPunct="1">
              <a:lnSpc>
                <a:spcPct val="9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2" charset="0"/>
                <a:ea typeface="楷体_GB2312" panose="02010609030101010101" charset="-122"/>
              </a:rPr>
              <a:t>等高共轴调整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2" charset="0"/>
              <a:ea typeface="楷体_GB2312" panose="02010609030101010101" charset="-122"/>
            </a:endParaRPr>
          </a:p>
          <a:p>
            <a:pPr marL="177800" indent="-177800" eaLnBrk="1" hangingPunct="1">
              <a:lnSpc>
                <a:spcPct val="9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2" charset="0"/>
                <a:ea typeface="楷体_GB2312" panose="02010609030101010101" charset="-122"/>
              </a:rPr>
              <a:t>消除空程差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2" charset="0"/>
              <a:ea typeface="楷体_GB2312" panose="02010609030101010101" charset="-122"/>
            </a:endParaRPr>
          </a:p>
          <a:p>
            <a:pPr marL="177800" indent="-177800" eaLnBrk="1" hangingPunct="1">
              <a:lnSpc>
                <a:spcPct val="9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2" charset="0"/>
                <a:ea typeface="楷体_GB2312" panose="02010609030101010101" charset="-122"/>
              </a:rPr>
              <a:t>逐次逼近调整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2" charset="0"/>
              <a:ea typeface="楷体_GB2312" panose="02010609030101010101" charset="-122"/>
            </a:endParaRPr>
          </a:p>
          <a:p>
            <a:pPr marL="177800" indent="-177800" eaLnBrk="1" hangingPunct="1">
              <a:lnSpc>
                <a:spcPct val="9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2" charset="0"/>
                <a:ea typeface="楷体_GB2312" panose="02010609030101010101" charset="-122"/>
              </a:rPr>
              <a:t>先定性后定量原则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2" charset="0"/>
              <a:ea typeface="楷体_GB2312" panose="02010609030101010101" charset="-122"/>
            </a:endParaRPr>
          </a:p>
          <a:p>
            <a:pPr marL="177800" indent="-177800" eaLnBrk="1" hangingPunct="1">
              <a:lnSpc>
                <a:spcPct val="9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2" charset="0"/>
                <a:ea typeface="楷体_GB2312" panose="02010609030101010101" charset="-122"/>
              </a:rPr>
              <a:t>回路接线法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2" charset="0"/>
              <a:ea typeface="楷体_GB2312" panose="02010609030101010101" charset="-122"/>
            </a:endParaRPr>
          </a:p>
          <a:p>
            <a:pPr marL="177800" indent="-177800" eaLnBrk="1" hangingPunct="1">
              <a:lnSpc>
                <a:spcPct val="90000"/>
              </a:lnSpc>
            </a:pP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2" charset="0"/>
                <a:ea typeface="楷体_GB2312" panose="02010609030101010101" charset="-122"/>
              </a:rPr>
              <a:t>跃接法（检流计）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2" charset="0"/>
              <a:ea typeface="楷体_GB2312" panose="02010609030101010101" charset="-122"/>
            </a:endParaRPr>
          </a:p>
        </p:txBody>
      </p:sp>
      <p:sp>
        <p:nvSpPr>
          <p:cNvPr id="36868" name="Rectangle 3"/>
          <p:cNvSpPr/>
          <p:nvPr/>
        </p:nvSpPr>
        <p:spPr>
          <a:xfrm>
            <a:off x="468313" y="1628775"/>
            <a:ext cx="3960812" cy="43211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50000"/>
              </a:spcBef>
            </a:pP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2" charset="0"/>
                <a:ea typeface="华文行楷" panose="02010800040101010101" pitchFamily="2" charset="-122"/>
              </a:rPr>
              <a:t>       </a:t>
            </a:r>
            <a:r>
              <a:rPr lang="zh-CN" altLang="en-US" sz="2800" b="1" dirty="0">
                <a:latin typeface="Times New Roman" panose="02020603050405020304" pitchFamily="2" charset="0"/>
                <a:ea typeface="楷体_GB2312" panose="02010609030101010101" charset="-122"/>
              </a:rPr>
              <a:t>实验中正确调整和操作各种仪器、仪表和装置，使其达到最佳状态，可以减小系统误差，提高测量的精确度。有关仪器设备的调整和操作技术内容相当广泛，需要通过具体的实验训练逐渐积累。</a:t>
            </a:r>
            <a:endParaRPr lang="zh-CN" altLang="en-US" sz="2800" b="1" dirty="0">
              <a:latin typeface="Times New Roman" panose="02020603050405020304" pitchFamily="2" charset="0"/>
              <a:ea typeface="楷体_GB2312" panose="02010609030101010101" charset="-122"/>
            </a:endParaRPr>
          </a:p>
        </p:txBody>
      </p:sp>
      <p:sp>
        <p:nvSpPr>
          <p:cNvPr id="202756" name="Rectangle 4"/>
          <p:cNvSpPr>
            <a:spLocks noChangeArrowheads="1"/>
          </p:cNvSpPr>
          <p:nvPr/>
        </p:nvSpPr>
        <p:spPr bwMode="auto">
          <a:xfrm>
            <a:off x="323850" y="405130"/>
            <a:ext cx="7443470" cy="768350"/>
          </a:xfrm>
          <a:prstGeom prst="rect">
            <a:avLst/>
          </a:prstGeom>
          <a:solidFill>
            <a:srgbClr val="CCFF33"/>
          </a:solidFill>
          <a:ln w="9525">
            <a:solidFill>
              <a:schemeClr val="tx1"/>
            </a:solidFill>
            <a:miter lim="800000"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square" lIns="92075" tIns="46038" rIns="92075" bIns="46038">
            <a:spAutoFit/>
          </a:bodyPr>
          <a:lstStyle/>
          <a:p>
            <a:pPr lvl="0" algn="l">
              <a:spcBef>
                <a:spcPct val="50000"/>
              </a:spcBef>
              <a:buClrTx/>
              <a:buSzTx/>
              <a:buFontTx/>
              <a:defRPr/>
            </a:pPr>
            <a:r>
              <a:rPr kumimoji="1" lang="en-US" altLang="zh-CN" sz="4400" b="1" noProof="0" smtClean="0">
                <a:ln>
                  <a:noFill/>
                </a:ln>
                <a:effectLst/>
                <a:uLnTx/>
                <a:uFillTx/>
                <a:ea typeface="楷体_GB2312" panose="02010609030101010101" charset="-122"/>
                <a:sym typeface="+mn-ea"/>
              </a:rPr>
              <a:t>2.2</a:t>
            </a:r>
            <a:r>
              <a:rPr kumimoji="1" lang="en-US" altLang="zh-CN" sz="4400" b="1" noProof="0" smtClean="0">
                <a:ln>
                  <a:noFill/>
                </a:ln>
                <a:effectLst/>
                <a:uLnTx/>
                <a:uFillTx/>
                <a:ea typeface="楷体_GB2312" panose="02010609030101010101" charset="-122"/>
                <a:sym typeface="+mn-ea"/>
              </a:rPr>
              <a:t>实验中的基本操作技术</a:t>
            </a:r>
            <a:endParaRPr kumimoji="1" lang="en-US" altLang="zh-CN" sz="4400" b="1" noProof="0" smtClean="0">
              <a:ln>
                <a:noFill/>
              </a:ln>
              <a:effectLst/>
              <a:uLnTx/>
              <a:uFillTx/>
              <a:ea typeface="楷体_GB2312" panose="02010609030101010101" charset="-122"/>
              <a:sym typeface="+mn-ea"/>
            </a:endParaRPr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142240" y="405130"/>
            <a:ext cx="8573770" cy="124904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 anchor="ctr"/>
          <a:p>
            <a:pPr marL="457200" indent="-45720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实验中为何用公式</a:t>
            </a:r>
            <a:r>
              <a:rPr lang="en-US" altLang="zh-CN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    </a:t>
            </a:r>
            <a:r>
              <a:rPr lang="zh-CN" alt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求透镜的曲率半径？（指导书</a:t>
            </a:r>
            <a:r>
              <a:rPr lang="en-US" altLang="zh-CN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116</a:t>
            </a:r>
            <a:r>
              <a:rPr lang="zh-CN" alt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页第</a:t>
            </a:r>
            <a:r>
              <a:rPr lang="en-US" altLang="zh-CN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题）</a:t>
            </a:r>
            <a:r>
              <a:rPr lang="en-US" altLang="zh-CN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endParaRPr lang="en-US" altLang="zh-CN" sz="3200" b="1" u="sng" kern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636010" y="405130"/>
          <a:ext cx="1140460" cy="546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27100" imgH="444500" progId="Equation.KSEE3">
                  <p:embed/>
                </p:oleObj>
              </mc:Choice>
              <mc:Fallback>
                <p:oleObj name="" r:id="rId1" imgW="927100" imgH="4445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36010" y="405130"/>
                        <a:ext cx="1140460" cy="546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 descr="微信图片_2023110815334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2240" y="2205355"/>
            <a:ext cx="8811260" cy="2628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35785" y="107315"/>
            <a:ext cx="4758690" cy="34696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35785" y="3645535"/>
            <a:ext cx="4748530" cy="3209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1460" y="44450"/>
            <a:ext cx="3943985" cy="35223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72000" y="45085"/>
            <a:ext cx="3821430" cy="35236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79930" y="3645535"/>
            <a:ext cx="4632960" cy="31375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 bwMode="black">
          <a:xfrm>
            <a:off x="971428" y="1197097"/>
            <a:ext cx="7680187" cy="128765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lvl="0" algn="ctr" fontAlgn="base">
              <a:spcBef>
                <a:spcPct val="0"/>
              </a:spcBef>
              <a:defRPr/>
            </a:pPr>
            <a:r>
              <a:rPr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偏振光的观测与研究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3109595" y="476885"/>
            <a:ext cx="3448050" cy="575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 b="1" dirty="0">
                <a:solidFill>
                  <a:prstClr val="black"/>
                </a:solidFill>
                <a:latin typeface="宋体" panose="02010600030101010101" pitchFamily="2" charset="-122"/>
                <a:ea typeface="隶书" panose="02010509060101010101" pitchFamily="1" charset="-122"/>
              </a:rPr>
              <a:t>作图类数据处理</a:t>
            </a:r>
            <a:endParaRPr lang="zh-CN" altLang="en-US" sz="3600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95605" y="2708910"/>
            <a:ext cx="8623935" cy="3663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67055" lvl="0" indent="-567055">
              <a:lnSpc>
                <a:spcPct val="140000"/>
              </a:lnSpc>
              <a:spcBef>
                <a:spcPct val="90000"/>
              </a:spcBef>
              <a:buClr>
                <a:srgbClr val="00CC99"/>
              </a:buClr>
              <a:buSzPct val="110000"/>
              <a:buBlip>
                <a:blip r:embed="rId3"/>
              </a:buBlip>
              <a:tabLst>
                <a:tab pos="566420" algn="l"/>
              </a:tabLst>
              <a:defRPr/>
            </a:pPr>
            <a:r>
              <a:rPr lang="zh-CN" altLang="en-US" sz="28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观察</a:t>
            </a:r>
            <a:r>
              <a:rPr lang="zh-CN" altLang="en-US" sz="28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光的偏振现象，加深对偏振基本概念的理解</a:t>
            </a:r>
            <a:endParaRPr lang="zh-CN" altLang="en-US" sz="2800"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  <a:sym typeface="+mn-ea"/>
            </a:endParaRPr>
          </a:p>
          <a:p>
            <a:pPr marL="567055" lvl="0" indent="-567055">
              <a:lnSpc>
                <a:spcPct val="140000"/>
              </a:lnSpc>
              <a:spcBef>
                <a:spcPct val="90000"/>
              </a:spcBef>
              <a:buClr>
                <a:srgbClr val="00CC99"/>
              </a:buClr>
              <a:buSzPct val="110000"/>
              <a:buBlip>
                <a:blip r:embed="rId3"/>
              </a:buBlip>
              <a:tabLst>
                <a:tab pos="566420" algn="l"/>
              </a:tabLst>
              <a:defRPr/>
            </a:pPr>
            <a:r>
              <a:rPr lang="zh-CN" altLang="en-US" sz="28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了解偏振光的</a:t>
            </a:r>
            <a:r>
              <a:rPr lang="zh-CN" altLang="en-US" sz="28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获得和检验</a:t>
            </a:r>
            <a:r>
              <a:rPr lang="zh-CN" altLang="en-US" sz="28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方法。</a:t>
            </a:r>
            <a:endParaRPr lang="zh-CN" altLang="en-US" sz="2800"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  <a:sym typeface="+mn-ea"/>
            </a:endParaRPr>
          </a:p>
          <a:p>
            <a:pPr marL="567055" lvl="0" indent="-567055">
              <a:lnSpc>
                <a:spcPct val="140000"/>
              </a:lnSpc>
              <a:spcBef>
                <a:spcPct val="90000"/>
              </a:spcBef>
              <a:buClr>
                <a:srgbClr val="00CC99"/>
              </a:buClr>
              <a:buSzPct val="110000"/>
              <a:buBlip>
                <a:blip r:embed="rId3"/>
              </a:buBlip>
              <a:tabLst>
                <a:tab pos="566420" algn="l"/>
              </a:tabLst>
              <a:defRPr/>
            </a:pPr>
            <a:r>
              <a:rPr lang="zh-CN" altLang="en-US" sz="28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观测</a:t>
            </a:r>
            <a:r>
              <a:rPr lang="zh-CN" altLang="en-US" sz="28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布儒斯特角</a:t>
            </a:r>
            <a:r>
              <a:rPr lang="zh-CN" altLang="en-US" sz="28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及测定玻璃折射率。</a:t>
            </a:r>
            <a:endParaRPr lang="zh-CN" altLang="en-US" sz="2800" b="1" dirty="0">
              <a:solidFill>
                <a:prstClr val="black"/>
              </a:solidFill>
              <a:latin typeface="宋体" panose="02010600030101010101" pitchFamily="2" charset="-122"/>
              <a:sym typeface="+mn-ea"/>
            </a:endParaRPr>
          </a:p>
          <a:p>
            <a:pPr marL="567055" lvl="0" indent="-567055">
              <a:lnSpc>
                <a:spcPct val="140000"/>
              </a:lnSpc>
              <a:spcBef>
                <a:spcPct val="90000"/>
              </a:spcBef>
              <a:buClr>
                <a:srgbClr val="00CC99"/>
              </a:buClr>
              <a:buSzPct val="110000"/>
              <a:buBlip>
                <a:blip r:embed="rId3"/>
              </a:buBlip>
              <a:tabLst>
                <a:tab pos="566420" algn="l"/>
              </a:tabLst>
              <a:defRPr/>
            </a:pPr>
            <a:r>
              <a:rPr lang="zh-CN" altLang="en-US" sz="28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观测</a:t>
            </a:r>
            <a:r>
              <a:rPr lang="zh-CN" altLang="en-US" sz="28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椭圆偏振光</a:t>
            </a:r>
            <a:r>
              <a:rPr lang="zh-CN" altLang="en-US" sz="28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。</a:t>
            </a:r>
            <a:endParaRPr lang="zh-CN" altLang="en-US" sz="2800" b="1" dirty="0">
              <a:solidFill>
                <a:prstClr val="black"/>
              </a:solidFill>
              <a:latin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5523" y="1"/>
            <a:ext cx="7302500" cy="108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实 验 原 理 </a:t>
            </a:r>
            <a:endParaRPr kumimoji="0" lang="zh-CN" altLang="en-US" sz="4800" b="1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pic>
        <p:nvPicPr>
          <p:cNvPr id="25" name="Picture 5" descr="j011587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42" y="836636"/>
            <a:ext cx="352742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309880" y="1277620"/>
            <a:ext cx="6096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按照偏振状态划分，光可分为</a:t>
            </a:r>
            <a:r>
              <a:rPr lang="zh-CN" altLang="en-US" sz="24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三类</a:t>
            </a:r>
            <a:r>
              <a:rPr lang="zh-CN" altLang="en-US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：</a:t>
            </a:r>
            <a:endParaRPr lang="zh-CN" altLang="en-US" sz="2400"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  <a:sym typeface="+mn-ea"/>
            </a:endParaRPr>
          </a:p>
          <a:p>
            <a:r>
              <a:rPr lang="en-US" altLang="zh-CN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1. </a:t>
            </a:r>
            <a:r>
              <a:rPr lang="zh-CN" altLang="en-US" sz="24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偏振光</a:t>
            </a:r>
            <a:r>
              <a:rPr lang="en-US" altLang="zh-CN" sz="24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  </a:t>
            </a:r>
            <a:r>
              <a:rPr lang="en-US" altLang="zh-CN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2. </a:t>
            </a:r>
            <a:r>
              <a:rPr lang="zh-CN" altLang="en-US" sz="24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非偏振光</a:t>
            </a:r>
            <a:r>
              <a:rPr lang="en-US" altLang="zh-CN" sz="24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 </a:t>
            </a:r>
            <a:r>
              <a:rPr lang="en-US" altLang="zh-CN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 3. </a:t>
            </a:r>
            <a:r>
              <a:rPr lang="zh-CN" altLang="en-US" sz="24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部分偏振光</a:t>
            </a:r>
            <a:endParaRPr lang="zh-CN" altLang="en-US" sz="2400"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351155" y="2205355"/>
            <a:ext cx="69773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按应用划分，</a:t>
            </a:r>
            <a:r>
              <a:rPr lang="zh-CN" altLang="en-US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偏振片分为</a:t>
            </a:r>
            <a:r>
              <a:rPr lang="zh-CN" altLang="en-US" sz="24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两种</a:t>
            </a:r>
            <a:r>
              <a:rPr lang="zh-CN" altLang="en-US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：</a:t>
            </a:r>
            <a:endParaRPr lang="zh-CN" altLang="en-US" sz="2400"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1.</a:t>
            </a:r>
            <a:r>
              <a:rPr lang="zh-CN" sz="24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产生</a:t>
            </a:r>
            <a:r>
              <a:rPr lang="zh-CN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偏振光（</a:t>
            </a:r>
            <a:r>
              <a:rPr lang="zh-CN" sz="24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起偏器</a:t>
            </a:r>
            <a:r>
              <a:rPr lang="zh-CN" sz="2400">
                <a:solidFill>
                  <a:schemeClr val="tx1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）</a:t>
            </a:r>
            <a:r>
              <a:rPr lang="en-US" altLang="zh-CN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 2.</a:t>
            </a:r>
            <a:r>
              <a:rPr lang="zh-CN" sz="24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检验</a:t>
            </a:r>
            <a:r>
              <a:rPr lang="zh-CN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偏振光</a:t>
            </a:r>
            <a:r>
              <a:rPr lang="zh-CN" altLang="en-US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（</a:t>
            </a:r>
            <a:r>
              <a:rPr lang="zh-CN" sz="24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检偏器</a:t>
            </a:r>
            <a:r>
              <a:rPr lang="zh-CN" altLang="en-US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）</a:t>
            </a:r>
            <a:endParaRPr lang="zh-CN" altLang="en-US" sz="2400"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23850" y="3645535"/>
            <a:ext cx="17360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马吕斯定律</a:t>
            </a:r>
            <a:endParaRPr lang="zh-CN" altLang="en-US" sz="2400">
              <a:solidFill>
                <a:srgbClr val="FF0000"/>
              </a:solidFill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  <a:sym typeface="+mn-ea"/>
            </a:endParaRPr>
          </a:p>
        </p:txBody>
      </p:sp>
      <p:sp>
        <p:nvSpPr>
          <p:cNvPr id="64" name="文本框 63"/>
          <p:cNvSpPr txBox="1"/>
          <p:nvPr>
            <p:custDataLst>
              <p:tags r:id="rId7"/>
            </p:custDataLst>
          </p:nvPr>
        </p:nvSpPr>
        <p:spPr>
          <a:xfrm>
            <a:off x="611505" y="4151630"/>
            <a:ext cx="7489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</a:t>
            </a:r>
            <a:r>
              <a:rPr lang="en-US" altLang="zh-CN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 </a:t>
            </a:r>
            <a:r>
              <a:rPr lang="zh-CN" altLang="en-US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强度为</a:t>
            </a:r>
            <a:r>
              <a:rPr lang="en-US" altLang="zh-CN" sz="2400" i="1">
                <a:latin typeface="Times New Roman" panose="02020603050405020304" pitchFamily="2" charset="0"/>
                <a:ea typeface="隶书" panose="02010509060101010101" pitchFamily="1" charset="-122"/>
                <a:cs typeface="Times New Roman" panose="02020603050405020304" pitchFamily="2" charset="0"/>
              </a:rPr>
              <a:t>I</a:t>
            </a:r>
            <a:r>
              <a:rPr lang="en-US" altLang="zh-CN" sz="2400" baseline="-25000">
                <a:latin typeface="Times New Roman" panose="02020603050405020304" pitchFamily="2" charset="0"/>
                <a:ea typeface="隶书" panose="02010509060101010101" pitchFamily="1" charset="-122"/>
                <a:cs typeface="Times New Roman" panose="02020603050405020304" pitchFamily="2" charset="0"/>
              </a:rPr>
              <a:t>1</a:t>
            </a:r>
            <a:r>
              <a:rPr lang="zh-CN" altLang="en-US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的线偏振光通过偏振片后，透射光的强度为</a:t>
            </a:r>
            <a:endParaRPr lang="zh-CN" altLang="en-US" sz="2400"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</a:endParaRPr>
          </a:p>
        </p:txBody>
      </p:sp>
      <p:graphicFrame>
        <p:nvGraphicFramePr>
          <p:cNvPr id="65" name="对象 64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3347720" y="4914265"/>
          <a:ext cx="1894840" cy="516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9" imgW="838200" imgH="228600" progId="Equation.KSEE3">
                  <p:embed/>
                </p:oleObj>
              </mc:Choice>
              <mc:Fallback>
                <p:oleObj name="" r:id="rId9" imgW="8382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347720" y="4914265"/>
                        <a:ext cx="1894840" cy="51689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文本框 66"/>
          <p:cNvSpPr txBox="1"/>
          <p:nvPr>
            <p:custDataLst>
              <p:tags r:id="rId11"/>
            </p:custDataLst>
          </p:nvPr>
        </p:nvSpPr>
        <p:spPr>
          <a:xfrm>
            <a:off x="467995" y="5701665"/>
            <a:ext cx="8413750" cy="4241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当</a:t>
            </a:r>
            <a:r>
              <a:rPr lang="en-US" altLang="zh-CN" sz="20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       </a:t>
            </a:r>
            <a:r>
              <a:rPr lang="zh-CN" altLang="en-US" sz="20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时，透射光强最大；当</a:t>
            </a:r>
            <a:r>
              <a:rPr lang="en-US" altLang="zh-CN" sz="20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        </a:t>
            </a:r>
            <a:r>
              <a:rPr lang="zh-CN" altLang="en-US" sz="20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时，透射光强为零，称为</a:t>
            </a:r>
            <a:r>
              <a:rPr lang="zh-CN" altLang="en-US" sz="20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消光</a:t>
            </a:r>
            <a:r>
              <a:rPr lang="zh-CN" altLang="en-US" sz="20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。</a:t>
            </a:r>
            <a:endParaRPr lang="zh-CN" altLang="en-US" sz="2000"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</a:endParaRPr>
          </a:p>
        </p:txBody>
      </p:sp>
      <p:graphicFrame>
        <p:nvGraphicFramePr>
          <p:cNvPr id="68" name="对象 67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12"/>
            </p:custDataLst>
          </p:nvPr>
        </p:nvGraphicFramePr>
        <p:xfrm>
          <a:off x="899795" y="5704205"/>
          <a:ext cx="723900" cy="3625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13" imgW="405765" imgH="203200" progId="Equation.KSEE3">
                  <p:embed/>
                </p:oleObj>
              </mc:Choice>
              <mc:Fallback>
                <p:oleObj name="" r:id="rId13" imgW="405765" imgH="2032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9795" y="5704205"/>
                        <a:ext cx="723900" cy="3625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对象 68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15"/>
            </p:custDataLst>
          </p:nvPr>
        </p:nvGraphicFramePr>
        <p:xfrm>
          <a:off x="4356100" y="5733415"/>
          <a:ext cx="79311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16" imgW="469900" imgH="203200" progId="Equation.KSEE3">
                  <p:embed/>
                </p:oleObj>
              </mc:Choice>
              <mc:Fallback>
                <p:oleObj name="" r:id="rId16" imgW="469900" imgH="2032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356100" y="5733415"/>
                        <a:ext cx="793115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5523" y="1"/>
            <a:ext cx="7302500" cy="108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实 验 原 理 </a:t>
            </a:r>
            <a:endParaRPr kumimoji="0" lang="zh-CN" altLang="en-US" sz="4800" b="1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pic>
        <p:nvPicPr>
          <p:cNvPr id="25" name="Picture 5" descr="j011587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42" y="836636"/>
            <a:ext cx="352742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560" y="1956435"/>
            <a:ext cx="4933315" cy="394081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5076190" y="2132965"/>
            <a:ext cx="4054475" cy="384238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0"/>
            <a:r>
              <a:rPr lang="zh-CN" sz="2000" b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画图说明：</a:t>
            </a:r>
            <a:r>
              <a:rPr lang="en-US" sz="2000" b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1. </a:t>
            </a:r>
            <a:r>
              <a:rPr lang="zh-CN" sz="2000" b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横纵坐标轴线要用格尺画，坐标轴末端标出物理量和单位。</a:t>
            </a:r>
            <a:r>
              <a:rPr lang="en-US" sz="2000" b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charset="0"/>
                <a:ea typeface="宋体" panose="02010600030101010101" pitchFamily="2" charset="-122"/>
              </a:rPr>
              <a:t>2. </a:t>
            </a:r>
            <a:r>
              <a:rPr lang="zh-CN" sz="2000" b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charset="0"/>
                <a:ea typeface="宋体" panose="02010600030101010101" pitchFamily="2" charset="-122"/>
              </a:rPr>
              <a:t>坐标纸最小分格对应于有效数字最后一位可靠数字。</a:t>
            </a:r>
            <a:r>
              <a:rPr lang="en-US" sz="2000" b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3. </a:t>
            </a:r>
            <a:r>
              <a:rPr lang="zh-CN" sz="2000" b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图中的数据点符号可以使用</a:t>
            </a:r>
            <a:r>
              <a:rPr lang="en-US" sz="2000" b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“</a:t>
            </a:r>
            <a:r>
              <a:rPr lang="en-US" sz="2000" b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×</a:t>
            </a:r>
            <a:r>
              <a:rPr lang="zh-CN" sz="2000" b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，</a:t>
            </a:r>
            <a:r>
              <a:rPr lang="zh-CN" sz="2000" b="0">
                <a:solidFill>
                  <a:srgbClr val="FF0000"/>
                </a:solidFill>
                <a:ea typeface="宋体" panose="02010600030101010101" pitchFamily="2" charset="-122"/>
              </a:rPr>
              <a:t>o，Δ，□</a:t>
            </a:r>
            <a:r>
              <a:rPr lang="zh-CN" sz="2000" b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”，不允许使用实心点。</a:t>
            </a:r>
            <a:r>
              <a:rPr lang="en-US" sz="2000" b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4. </a:t>
            </a:r>
            <a:r>
              <a:rPr lang="zh-CN" sz="2000" b="0">
                <a:solidFill>
                  <a:srgbClr val="FF0000"/>
                </a:solidFill>
                <a:latin typeface="Calibri" panose="020F0502020204030204" charset="0"/>
                <a:ea typeface="宋体" panose="02010600030101010101" pitchFamily="2" charset="-122"/>
              </a:rPr>
              <a:t>连线平均穿过点群即可，不允许画折线，图名写在图的下方。</a:t>
            </a:r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2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pitchFamily="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5523" y="1"/>
            <a:ext cx="7302500" cy="108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实 验 原 理 </a:t>
            </a:r>
            <a:endParaRPr kumimoji="0" lang="zh-CN" altLang="en-US" sz="4800" b="1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pic>
        <p:nvPicPr>
          <p:cNvPr id="25" name="Picture 5" descr="j011587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42" y="836636"/>
            <a:ext cx="352742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79705" y="1135380"/>
            <a:ext cx="23736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布儒斯特定律</a:t>
            </a:r>
            <a:endParaRPr lang="zh-CN" altLang="en-US" sz="2800">
              <a:solidFill>
                <a:srgbClr val="FF0000"/>
              </a:solidFill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0" y="1772920"/>
            <a:ext cx="90843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</a:t>
            </a:r>
            <a:r>
              <a:rPr lang="en-US" altLang="zh-CN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   </a:t>
            </a:r>
            <a:r>
              <a:rPr lang="zh-CN" altLang="en-US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当自然光从空气照射在折射率为</a:t>
            </a:r>
            <a:r>
              <a:rPr lang="en-US" altLang="zh-CN" sz="2400" b="1">
                <a:latin typeface="Times New Roman" panose="02020603050405020304" pitchFamily="2" charset="0"/>
                <a:ea typeface="隶书" panose="02010509060101010101" pitchFamily="1" charset="-122"/>
                <a:cs typeface="Times New Roman" panose="02020603050405020304" pitchFamily="2" charset="0"/>
              </a:rPr>
              <a:t>n</a:t>
            </a:r>
            <a:r>
              <a:rPr lang="zh-CN" altLang="en-US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的非金属镜面时，反射光与折射光都成为</a:t>
            </a:r>
            <a:r>
              <a:rPr lang="zh-CN" altLang="en-US" sz="24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部分偏振光</a:t>
            </a:r>
            <a:r>
              <a:rPr lang="zh-CN" altLang="en-US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。当入射角以</a:t>
            </a:r>
            <a:r>
              <a:rPr lang="zh-CN" altLang="en-US" sz="24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某一特定值</a:t>
            </a:r>
            <a:r>
              <a:rPr lang="zh-CN" altLang="en-US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入射时，反射光变为</a:t>
            </a:r>
            <a:r>
              <a:rPr lang="zh-CN" altLang="en-US" sz="24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线偏振光</a:t>
            </a:r>
            <a:r>
              <a:rPr lang="zh-CN" altLang="en-US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，其振动方向垂直于入射面，该角称为</a:t>
            </a:r>
            <a:r>
              <a:rPr lang="zh-CN" altLang="en-US" sz="24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布儒斯特角</a:t>
            </a:r>
            <a:r>
              <a:rPr lang="zh-CN" altLang="en-US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，也称</a:t>
            </a:r>
            <a:r>
              <a:rPr lang="zh-CN" altLang="en-US" sz="24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起偏角</a:t>
            </a:r>
            <a:r>
              <a:rPr lang="zh-CN" altLang="en-US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，由布儒斯特定律可得：</a:t>
            </a:r>
            <a:endParaRPr lang="zh-CN" altLang="en-US" sz="2400"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</a:endParaRPr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3712210" y="3429000"/>
          <a:ext cx="1729740" cy="6356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" r:id="rId7" imgW="622300" imgH="228600" progId="Equation.KSEE3">
                  <p:embed/>
                </p:oleObj>
              </mc:Choice>
              <mc:Fallback>
                <p:oleObj name="" r:id="rId7" imgW="622300" imgH="228600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12210" y="3429000"/>
                        <a:ext cx="1729740" cy="63563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09270" y="4293235"/>
            <a:ext cx="8125460" cy="24155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5523" y="1"/>
            <a:ext cx="7302500" cy="108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实 验 原 理 </a:t>
            </a:r>
            <a:endParaRPr kumimoji="0" lang="zh-CN" altLang="en-US" sz="4800" b="1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pic>
        <p:nvPicPr>
          <p:cNvPr id="25" name="Picture 5" descr="j011587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42" y="836636"/>
            <a:ext cx="352742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79705" y="1268730"/>
            <a:ext cx="20599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椭圆偏振光</a:t>
            </a:r>
            <a:endParaRPr lang="zh-CN" altLang="en-US" sz="2800">
              <a:solidFill>
                <a:srgbClr val="FF0000"/>
              </a:solidFill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303530" y="1845310"/>
            <a:ext cx="83191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</a:t>
            </a:r>
            <a:r>
              <a:rPr lang="zh-CN" altLang="en-US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当偏振片方位与椭圆长轴的</a:t>
            </a:r>
            <a:r>
              <a:rPr lang="zh-CN" altLang="en-US" sz="24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夹角</a:t>
            </a:r>
            <a:r>
              <a:rPr lang="zh-CN" altLang="en-US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为</a:t>
            </a:r>
            <a:r>
              <a:rPr lang="en-US" altLang="zh-CN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  </a:t>
            </a:r>
            <a:r>
              <a:rPr lang="zh-CN" altLang="en-US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时，透射光的</a:t>
            </a:r>
            <a:r>
              <a:rPr lang="zh-CN" altLang="en-US" sz="24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光强</a:t>
            </a:r>
            <a:r>
              <a:rPr lang="zh-CN" altLang="en-US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为：</a:t>
            </a:r>
            <a:endParaRPr lang="zh-CN" altLang="en-US" sz="2400"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</a:endParaRPr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5076190" y="1917065"/>
          <a:ext cx="288925" cy="341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" r:id="rId7" imgW="139700" imgH="165100" progId="Equation.KSEE3">
                  <p:embed/>
                </p:oleObj>
              </mc:Choice>
              <mc:Fallback>
                <p:oleObj name="" r:id="rId7" imgW="139700" imgH="1651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76190" y="1917065"/>
                        <a:ext cx="288925" cy="341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2635250" y="2493010"/>
          <a:ext cx="3655695" cy="548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" r:id="rId10" imgW="1524000" imgH="228600" progId="Equation.KSEE3">
                  <p:embed/>
                </p:oleObj>
              </mc:Choice>
              <mc:Fallback>
                <p:oleObj name="" r:id="rId10" imgW="1524000" imgH="228600" progId="Equation.KSEE3">
                  <p:embed/>
                  <p:pic>
                    <p:nvPicPr>
                      <p:cNvPr id="0" name="图片 512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635250" y="2493010"/>
                        <a:ext cx="3655695" cy="54864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>
            <p:custDataLst>
              <p:tags r:id="rId12"/>
            </p:custDataLst>
          </p:nvPr>
        </p:nvSpPr>
        <p:spPr>
          <a:xfrm>
            <a:off x="323850" y="3228975"/>
            <a:ext cx="81203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</a:t>
            </a:r>
            <a:r>
              <a:rPr lang="en-US" altLang="zh-CN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 </a:t>
            </a:r>
            <a:r>
              <a:rPr lang="en-US" altLang="zh-CN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 </a:t>
            </a:r>
            <a:r>
              <a:rPr lang="en-US" altLang="zh-CN" sz="2400">
                <a:latin typeface="Times New Roman" panose="02020603050405020304" pitchFamily="2" charset="0"/>
                <a:ea typeface="隶书" panose="02010509060101010101" pitchFamily="1" charset="-122"/>
                <a:cs typeface="Times New Roman" panose="02020603050405020304" pitchFamily="2" charset="0"/>
              </a:rPr>
              <a:t>A</a:t>
            </a:r>
            <a:r>
              <a:rPr lang="en-US" altLang="zh-CN" sz="2400" baseline="-25000">
                <a:latin typeface="Times New Roman" panose="02020603050405020304" pitchFamily="2" charset="0"/>
                <a:ea typeface="隶书" panose="02010509060101010101" pitchFamily="1" charset="-122"/>
                <a:cs typeface="Times New Roman" panose="02020603050405020304" pitchFamily="2" charset="0"/>
              </a:rPr>
              <a:t>1</a:t>
            </a:r>
            <a:r>
              <a:rPr lang="zh-CN" altLang="en-US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：椭圆偏振光</a:t>
            </a:r>
            <a:r>
              <a:rPr lang="zh-CN" altLang="en-US" sz="24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长轴</a:t>
            </a:r>
            <a:r>
              <a:rPr lang="zh-CN" altLang="en-US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方位；</a:t>
            </a:r>
            <a:r>
              <a:rPr lang="en-US" altLang="zh-CN" sz="2400">
                <a:latin typeface="Times New Roman" panose="02020603050405020304" pitchFamily="2" charset="0"/>
                <a:ea typeface="隶书" panose="02010509060101010101" pitchFamily="1" charset="-122"/>
                <a:cs typeface="Times New Roman" panose="02020603050405020304" pitchFamily="2" charset="0"/>
              </a:rPr>
              <a:t>A</a:t>
            </a:r>
            <a:r>
              <a:rPr lang="en-US" altLang="zh-CN" sz="2400" baseline="-25000">
                <a:latin typeface="Times New Roman" panose="02020603050405020304" pitchFamily="2" charset="0"/>
                <a:ea typeface="隶书" panose="02010509060101010101" pitchFamily="1" charset="-122"/>
                <a:cs typeface="Times New Roman" panose="02020603050405020304" pitchFamily="2" charset="0"/>
              </a:rPr>
              <a:t>2</a:t>
            </a:r>
            <a:r>
              <a:rPr lang="zh-CN" altLang="en-US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：椭圆偏振光</a:t>
            </a:r>
            <a:r>
              <a:rPr lang="zh-CN" altLang="en-US" sz="24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短轴</a:t>
            </a:r>
            <a:r>
              <a:rPr lang="zh-CN" altLang="en-US" sz="24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</a:rPr>
              <a:t>方位。</a:t>
            </a:r>
            <a:endParaRPr lang="zh-CN" altLang="en-US" sz="2400"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96570" y="3876675"/>
            <a:ext cx="8126095" cy="28638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142240" y="405130"/>
            <a:ext cx="8573770" cy="1717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 anchor="ctr"/>
          <a:p>
            <a:pPr marL="457200" indent="-45720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zh-CN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指导书</a:t>
            </a:r>
            <a:r>
              <a:rPr lang="en-US" altLang="zh-CN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118</a:t>
            </a:r>
            <a:r>
              <a:rPr lang="zh-CN" alt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页实验前应回答的问题第</a:t>
            </a:r>
            <a:r>
              <a:rPr lang="en-US" altLang="zh-CN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题，自己去指导书上看答案。</a:t>
            </a:r>
            <a:r>
              <a:rPr lang="en-US" altLang="zh-CN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endParaRPr lang="en-US" altLang="zh-CN" sz="3200" b="1" u="sng" kern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51460" y="2348865"/>
            <a:ext cx="8521700" cy="36925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r>
              <a:rPr lang="zh-CN" sz="1800">
                <a:solidFill>
                  <a:srgbClr val="FF0000"/>
                </a:solidFill>
                <a:ea typeface="宋体" panose="02010600030101010101" pitchFamily="2" charset="-122"/>
              </a:rPr>
              <a:t>实验现象描述：</a:t>
            </a:r>
            <a:r>
              <a:rPr lang="en-US" sz="1800">
                <a:solidFill>
                  <a:srgbClr val="000000"/>
                </a:solidFill>
                <a:latin typeface="宋体" panose="02010600030101010101" pitchFamily="2" charset="-122"/>
              </a:rPr>
              <a:t> </a:t>
            </a:r>
            <a:r>
              <a:rPr lang="zh-CN" sz="1800">
                <a:solidFill>
                  <a:srgbClr val="000000"/>
                </a:solidFill>
                <a:ea typeface="宋体" panose="02010600030101010101" pitchFamily="2" charset="-122"/>
              </a:rPr>
              <a:t>1.在光源至白屏的光路上插入起偏器P</a:t>
            </a:r>
            <a:r>
              <a:rPr lang="en-US" sz="1800" baseline="-25000">
                <a:solidFill>
                  <a:srgbClr val="000000"/>
                </a:solidFill>
                <a:latin typeface="宋体" panose="02010600030101010101" pitchFamily="2" charset="-122"/>
              </a:rPr>
              <a:t>1</a:t>
            </a:r>
            <a:r>
              <a:rPr lang="zh-CN" sz="1800">
                <a:solidFill>
                  <a:srgbClr val="000000"/>
                </a:solidFill>
                <a:ea typeface="宋体" panose="02010600030101010101" pitchFamily="2" charset="-122"/>
              </a:rPr>
              <a:t>，旋转</a:t>
            </a:r>
            <a:r>
              <a:rPr lang="en-US" sz="1800">
                <a:solidFill>
                  <a:srgbClr val="000000"/>
                </a:solidFill>
                <a:latin typeface="宋体" panose="02010600030101010101" pitchFamily="2" charset="-122"/>
              </a:rPr>
              <a:t>P</a:t>
            </a:r>
            <a:r>
              <a:rPr lang="en-US" sz="1800" baseline="-25000">
                <a:solidFill>
                  <a:srgbClr val="000000"/>
                </a:solidFill>
                <a:latin typeface="宋体" panose="02010600030101010101" pitchFamily="2" charset="-122"/>
              </a:rPr>
              <a:t>1 </a:t>
            </a:r>
            <a:r>
              <a:rPr lang="zh-CN" sz="1800">
                <a:solidFill>
                  <a:srgbClr val="000000"/>
                </a:solidFill>
                <a:ea typeface="宋体" panose="02010600030101010101" pitchFamily="2" charset="-122"/>
              </a:rPr>
              <a:t>360°，观察白屏上光斑强度变化情况，是否有消光现象？答：</a:t>
            </a:r>
            <a:r>
              <a:rPr lang="zh-CN" sz="1800">
                <a:solidFill>
                  <a:srgbClr val="FF0000"/>
                </a:solidFill>
                <a:cs typeface="Arial" panose="020B0604020202020204" pitchFamily="34" charset="0"/>
              </a:rPr>
              <a:t>光强无变化，没有消光现象。</a:t>
            </a:r>
            <a:r>
              <a:rPr lang="en-US" sz="1800">
                <a:solidFill>
                  <a:srgbClr val="000000"/>
                </a:solidFill>
                <a:latin typeface="宋体" panose="02010600030101010101" pitchFamily="2" charset="-122"/>
              </a:rPr>
              <a:t> </a:t>
            </a:r>
            <a:r>
              <a:rPr lang="zh-CN" sz="1800">
                <a:solidFill>
                  <a:srgbClr val="000000"/>
                </a:solidFill>
                <a:ea typeface="宋体" panose="02010600030101010101" pitchFamily="2" charset="-122"/>
              </a:rPr>
              <a:t>2.在起偏器P</a:t>
            </a:r>
            <a:r>
              <a:rPr lang="en-US" sz="1800" baseline="-25000">
                <a:solidFill>
                  <a:srgbClr val="000000"/>
                </a:solidFill>
                <a:latin typeface="宋体" panose="02010600030101010101" pitchFamily="2" charset="-122"/>
              </a:rPr>
              <a:t>1</a:t>
            </a:r>
            <a:r>
              <a:rPr lang="zh-CN" sz="1800">
                <a:solidFill>
                  <a:srgbClr val="000000"/>
                </a:solidFill>
                <a:ea typeface="宋体" panose="02010600030101010101" pitchFamily="2" charset="-122"/>
              </a:rPr>
              <a:t>与白屏之间插入检偏器</a:t>
            </a:r>
            <a:r>
              <a:rPr lang="en-US" sz="1800">
                <a:solidFill>
                  <a:srgbClr val="000000"/>
                </a:solidFill>
                <a:latin typeface="宋体" panose="02010600030101010101" pitchFamily="2" charset="-122"/>
              </a:rPr>
              <a:t>P</a:t>
            </a:r>
            <a:r>
              <a:rPr lang="en-US" sz="1800" baseline="-25000">
                <a:solidFill>
                  <a:srgbClr val="000000"/>
                </a:solidFill>
                <a:latin typeface="宋体" panose="02010600030101010101" pitchFamily="2" charset="-122"/>
              </a:rPr>
              <a:t>2</a:t>
            </a:r>
            <a:r>
              <a:rPr lang="zh-CN" sz="1800">
                <a:solidFill>
                  <a:srgbClr val="000000"/>
                </a:solidFill>
                <a:ea typeface="宋体" panose="02010600030101010101" pitchFamily="2" charset="-122"/>
              </a:rPr>
              <a:t>，旋转</a:t>
            </a:r>
            <a:r>
              <a:rPr lang="en-US" sz="1800">
                <a:solidFill>
                  <a:srgbClr val="000000"/>
                </a:solidFill>
                <a:latin typeface="宋体" panose="02010600030101010101" pitchFamily="2" charset="-122"/>
              </a:rPr>
              <a:t>P</a:t>
            </a:r>
            <a:r>
              <a:rPr lang="en-US" sz="1800" baseline="-25000">
                <a:solidFill>
                  <a:srgbClr val="000000"/>
                </a:solidFill>
                <a:latin typeface="宋体" panose="02010600030101010101" pitchFamily="2" charset="-122"/>
              </a:rPr>
              <a:t>2 </a:t>
            </a:r>
            <a:r>
              <a:rPr lang="zh-CN" sz="1800">
                <a:solidFill>
                  <a:srgbClr val="000000"/>
                </a:solidFill>
                <a:ea typeface="宋体" panose="02010600030101010101" pitchFamily="2" charset="-122"/>
              </a:rPr>
              <a:t>360°，观察白屏上光强的变化情况，有几次消光？判断光的偏振态。</a:t>
            </a:r>
            <a:r>
              <a:rPr lang="zh-CN" sz="1800">
                <a:solidFill>
                  <a:srgbClr val="000000"/>
                </a:solidFill>
                <a:cs typeface="Arial" panose="020B0604020202020204" pitchFamily="34" charset="0"/>
              </a:rPr>
              <a:t>答：</a:t>
            </a:r>
            <a:r>
              <a:rPr lang="zh-CN" sz="1800">
                <a:solidFill>
                  <a:srgbClr val="FF0000"/>
                </a:solidFill>
                <a:cs typeface="Arial" panose="020B0604020202020204" pitchFamily="34" charset="0"/>
              </a:rPr>
              <a:t>有两次消光，该透射光为线偏振光。</a:t>
            </a:r>
            <a:r>
              <a:rPr lang="en-US" sz="1800">
                <a:solidFill>
                  <a:srgbClr val="000000"/>
                </a:solidFill>
                <a:latin typeface="Arial" panose="020B0604020202020204" pitchFamily="34" charset="0"/>
              </a:rPr>
              <a:t> </a:t>
            </a:r>
            <a:r>
              <a:rPr lang="zh-CN" sz="1800">
                <a:solidFill>
                  <a:srgbClr val="000000"/>
                </a:solidFill>
                <a:ea typeface="宋体" panose="02010600030101010101" pitchFamily="2" charset="-122"/>
              </a:rPr>
              <a:t>3.当玻璃平板置于布儒斯特角的位置上，去掉起偏器P</a:t>
            </a:r>
            <a:r>
              <a:rPr lang="en-US" sz="1800" baseline="-25000">
                <a:solidFill>
                  <a:srgbClr val="000000"/>
                </a:solidFill>
                <a:latin typeface="宋体" panose="02010600030101010101" pitchFamily="2" charset="-122"/>
              </a:rPr>
              <a:t>1</a:t>
            </a:r>
            <a:r>
              <a:rPr lang="zh-CN" sz="1800">
                <a:solidFill>
                  <a:srgbClr val="000000"/>
                </a:solidFill>
                <a:ea typeface="宋体" panose="02010600030101010101" pitchFamily="2" charset="-122"/>
              </a:rPr>
              <a:t>，在反射光束上插入检偏器</a:t>
            </a:r>
            <a:r>
              <a:rPr lang="en-US" sz="1800">
                <a:solidFill>
                  <a:srgbClr val="000000"/>
                </a:solidFill>
                <a:latin typeface="宋体" panose="02010600030101010101" pitchFamily="2" charset="-122"/>
              </a:rPr>
              <a:t>P</a:t>
            </a:r>
            <a:r>
              <a:rPr lang="en-US" sz="1800" baseline="-25000">
                <a:solidFill>
                  <a:srgbClr val="000000"/>
                </a:solidFill>
                <a:latin typeface="宋体" panose="02010600030101010101" pitchFamily="2" charset="-122"/>
              </a:rPr>
              <a:t>2</a:t>
            </a:r>
            <a:r>
              <a:rPr lang="zh-CN" sz="1800">
                <a:solidFill>
                  <a:srgbClr val="000000"/>
                </a:solidFill>
                <a:ea typeface="宋体" panose="02010600030101010101" pitchFamily="2" charset="-122"/>
              </a:rPr>
              <a:t>，转动</a:t>
            </a:r>
            <a:r>
              <a:rPr lang="en-US" sz="1800">
                <a:solidFill>
                  <a:srgbClr val="000000"/>
                </a:solidFill>
                <a:latin typeface="宋体" panose="02010600030101010101" pitchFamily="2" charset="-122"/>
              </a:rPr>
              <a:t>P</a:t>
            </a:r>
            <a:r>
              <a:rPr lang="en-US" sz="1800" baseline="-25000">
                <a:solidFill>
                  <a:srgbClr val="000000"/>
                </a:solidFill>
                <a:latin typeface="宋体" panose="02010600030101010101" pitchFamily="2" charset="-122"/>
              </a:rPr>
              <a:t>2 </a:t>
            </a:r>
            <a:r>
              <a:rPr lang="zh-CN" sz="1800">
                <a:solidFill>
                  <a:srgbClr val="000000"/>
                </a:solidFill>
                <a:ea typeface="宋体" panose="02010600030101010101" pitchFamily="2" charset="-122"/>
              </a:rPr>
              <a:t>360°，观察白屏上光强的变化情况，有几次消光？判断光的偏振态。</a:t>
            </a:r>
            <a:r>
              <a:rPr lang="zh-CN" sz="1800">
                <a:solidFill>
                  <a:srgbClr val="000000"/>
                </a:solidFill>
                <a:cs typeface="Arial" panose="020B0604020202020204" pitchFamily="34" charset="0"/>
              </a:rPr>
              <a:t>答：</a:t>
            </a:r>
            <a:r>
              <a:rPr lang="zh-CN" sz="1800">
                <a:solidFill>
                  <a:srgbClr val="FF0000"/>
                </a:solidFill>
                <a:cs typeface="Arial" panose="020B0604020202020204" pitchFamily="34" charset="0"/>
              </a:rPr>
              <a:t>有两次消光，该反射光为线偏振光。</a:t>
            </a:r>
            <a:endParaRPr lang="zh-CN" altLang="en-US" sz="180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 bwMode="black">
          <a:xfrm>
            <a:off x="971428" y="1556507"/>
            <a:ext cx="7680187" cy="128765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lvl="0" algn="ctr" fontAlgn="base">
              <a:spcBef>
                <a:spcPct val="0"/>
              </a:spcBef>
              <a:defRPr/>
            </a:pPr>
            <a:r>
              <a:rPr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空气比热容比的测定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3060065" y="692785"/>
            <a:ext cx="3448050" cy="575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 b="1" dirty="0">
                <a:solidFill>
                  <a:prstClr val="black"/>
                </a:solidFill>
                <a:latin typeface="宋体" panose="02010600030101010101" pitchFamily="2" charset="-122"/>
                <a:ea typeface="隶书" panose="02010509060101010101" pitchFamily="1" charset="-122"/>
              </a:rPr>
              <a:t>作图类数据处理</a:t>
            </a:r>
            <a:endParaRPr lang="zh-CN" altLang="en-US" sz="3600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603885" y="3357245"/>
            <a:ext cx="7921625" cy="26739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67055" lvl="0" indent="-567055">
              <a:lnSpc>
                <a:spcPct val="140000"/>
              </a:lnSpc>
              <a:spcBef>
                <a:spcPct val="90000"/>
              </a:spcBef>
              <a:buClr>
                <a:srgbClr val="00CC99"/>
              </a:buClr>
              <a:buSzPct val="110000"/>
              <a:buBlip>
                <a:blip r:embed="rId3"/>
              </a:buBlip>
              <a:tabLst>
                <a:tab pos="566420" algn="l"/>
              </a:tabLst>
              <a:defRPr/>
            </a:pPr>
            <a:r>
              <a:rPr lang="zh-CN" altLang="en-US" sz="2800">
                <a:solidFill>
                  <a:schemeClr val="tx1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用</a:t>
            </a:r>
            <a:r>
              <a:rPr lang="zh-CN" altLang="en-US" sz="28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绝热膨胀法</a:t>
            </a:r>
            <a:r>
              <a:rPr lang="zh-CN" altLang="en-US" sz="2800">
                <a:solidFill>
                  <a:schemeClr val="tx1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测定空气的比热容比</a:t>
            </a:r>
            <a:endParaRPr lang="zh-CN" altLang="en-US" sz="2800">
              <a:solidFill>
                <a:schemeClr val="tx1"/>
              </a:solidFill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  <a:sym typeface="+mn-ea"/>
            </a:endParaRPr>
          </a:p>
          <a:p>
            <a:pPr marL="567055" lvl="0" indent="-567055">
              <a:lnSpc>
                <a:spcPct val="140000"/>
              </a:lnSpc>
              <a:spcBef>
                <a:spcPct val="90000"/>
              </a:spcBef>
              <a:buClr>
                <a:srgbClr val="00CC99"/>
              </a:buClr>
              <a:buSzPct val="110000"/>
              <a:buBlip>
                <a:blip r:embed="rId3"/>
              </a:buBlip>
              <a:tabLst>
                <a:tab pos="566420" algn="l"/>
              </a:tabLst>
              <a:defRPr/>
            </a:pPr>
            <a:r>
              <a:rPr lang="zh-CN" altLang="en-US" sz="2800">
                <a:solidFill>
                  <a:schemeClr val="tx1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观测热力学过程中</a:t>
            </a:r>
            <a:r>
              <a:rPr lang="zh-CN" altLang="en-US" sz="28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状态变化</a:t>
            </a:r>
            <a:r>
              <a:rPr lang="zh-CN" altLang="en-US" sz="2800">
                <a:solidFill>
                  <a:schemeClr val="tx1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及基本物理规律</a:t>
            </a:r>
            <a:endParaRPr lang="zh-CN" altLang="en-US" sz="2800">
              <a:solidFill>
                <a:schemeClr val="tx1"/>
              </a:solidFill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  <a:sym typeface="+mn-ea"/>
            </a:endParaRPr>
          </a:p>
          <a:p>
            <a:pPr marL="567055" lvl="0" indent="-567055">
              <a:lnSpc>
                <a:spcPct val="140000"/>
              </a:lnSpc>
              <a:spcBef>
                <a:spcPct val="90000"/>
              </a:spcBef>
              <a:buClr>
                <a:srgbClr val="00CC99"/>
              </a:buClr>
              <a:buSzPct val="110000"/>
              <a:buBlip>
                <a:blip r:embed="rId3"/>
              </a:buBlip>
              <a:tabLst>
                <a:tab pos="566420" algn="l"/>
              </a:tabLst>
              <a:defRPr/>
            </a:pPr>
            <a:r>
              <a:rPr lang="zh-CN" altLang="en-US" sz="2800">
                <a:solidFill>
                  <a:schemeClr val="tx1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了解</a:t>
            </a:r>
            <a:r>
              <a:rPr lang="zh-CN" altLang="en-US" sz="28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压力传感器</a:t>
            </a:r>
            <a:r>
              <a:rPr lang="zh-CN" altLang="en-US" sz="2800">
                <a:solidFill>
                  <a:schemeClr val="tx1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的使用方法及特点</a:t>
            </a:r>
            <a:endParaRPr lang="zh-CN" altLang="en-US" sz="2800">
              <a:solidFill>
                <a:schemeClr val="tx1"/>
              </a:solidFill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 bwMode="black">
          <a:xfrm>
            <a:off x="899673" y="1844797"/>
            <a:ext cx="7680187" cy="128765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lvl="0" algn="ctr" fontAlgn="base">
              <a:spcBef>
                <a:spcPct val="0"/>
              </a:spcBef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补偿法测量电源电动势和内阻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8010" y="3644900"/>
            <a:ext cx="8096250" cy="30200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67055" lvl="0" indent="-567055">
              <a:lnSpc>
                <a:spcPct val="100000"/>
              </a:lnSpc>
              <a:spcBef>
                <a:spcPct val="90000"/>
              </a:spcBef>
              <a:buClr>
                <a:srgbClr val="00CC99"/>
              </a:buClr>
              <a:buSzPct val="110000"/>
              <a:buBlip>
                <a:blip r:embed="rId1"/>
              </a:buBlip>
              <a:tabLst>
                <a:tab pos="566420" algn="l"/>
              </a:tabLst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宋体" panose="02010600030101010101" pitchFamily="2" charset="-122"/>
                <a:sym typeface="+mn-ea"/>
              </a:rPr>
              <a:t>实验中使用了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补偿法</a:t>
            </a:r>
            <a:r>
              <a:rPr lang="zh-CN" altLang="en-US" sz="2800" b="1" dirty="0">
                <a:solidFill>
                  <a:prstClr val="black"/>
                </a:solidFill>
                <a:latin typeface="宋体" panose="02010600030101010101" pitchFamily="2" charset="-122"/>
                <a:sym typeface="+mn-ea"/>
              </a:rPr>
              <a:t>测量电源电动势，测量过程中使用了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逐次逼近法</a:t>
            </a:r>
            <a:r>
              <a:rPr lang="zh-CN" altLang="en-US" sz="2800" b="1" dirty="0">
                <a:solidFill>
                  <a:prstClr val="black"/>
                </a:solidFill>
                <a:latin typeface="宋体" panose="02010600030101010101" pitchFamily="2" charset="-122"/>
                <a:sym typeface="+mn-ea"/>
              </a:rPr>
              <a:t>。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567055" lvl="0" indent="-567055">
              <a:lnSpc>
                <a:spcPct val="100000"/>
              </a:lnSpc>
              <a:spcBef>
                <a:spcPct val="90000"/>
              </a:spcBef>
              <a:buClr>
                <a:srgbClr val="00CC99"/>
              </a:buClr>
              <a:buSzPct val="110000"/>
              <a:buBlip>
                <a:blip r:embed="rId1"/>
              </a:buBlip>
              <a:tabLst>
                <a:tab pos="566420" algn="l"/>
              </a:tabLst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宋体" panose="02010600030101010101" pitchFamily="2" charset="-122"/>
                <a:sym typeface="+mn-ea"/>
              </a:rPr>
              <a:t>保护检流计使用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跃接法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和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保护电阻（99000Ω粗调、9000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Ω细调）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  <a:sym typeface="+mn-ea"/>
            </a:endParaRPr>
          </a:p>
          <a:p>
            <a:pPr marL="567055" lvl="0" indent="-567055">
              <a:lnSpc>
                <a:spcPct val="100000"/>
              </a:lnSpc>
              <a:spcBef>
                <a:spcPct val="90000"/>
              </a:spcBef>
              <a:buClr>
                <a:srgbClr val="00CC99"/>
              </a:buClr>
              <a:buSzPct val="110000"/>
              <a:buBlip>
                <a:blip r:embed="rId1"/>
              </a:buBlip>
              <a:tabLst>
                <a:tab pos="566420" algn="l"/>
              </a:tabLst>
              <a:defRPr/>
            </a:pP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30855" y="836930"/>
            <a:ext cx="3448050" cy="575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 b="1" dirty="0">
                <a:solidFill>
                  <a:prstClr val="black"/>
                </a:solidFill>
                <a:latin typeface="宋体" panose="02010600030101010101" pitchFamily="2" charset="-122"/>
                <a:ea typeface="隶书" panose="02010509060101010101" pitchFamily="1" charset="-122"/>
              </a:rPr>
              <a:t>计算类数据处理</a:t>
            </a:r>
            <a:endParaRPr lang="zh-CN" altLang="en-US"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5523" y="1"/>
            <a:ext cx="7302500" cy="108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实 验 原 理 </a:t>
            </a:r>
            <a:endParaRPr kumimoji="0" lang="zh-CN" altLang="en-US" sz="4800" b="1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pic>
        <p:nvPicPr>
          <p:cNvPr id="25" name="Picture 5" descr="j011587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42" y="836636"/>
            <a:ext cx="352742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107315" y="1052830"/>
            <a:ext cx="263652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比热容比</a:t>
            </a:r>
            <a:endParaRPr lang="zh-CN" altLang="en-US" sz="3200">
              <a:solidFill>
                <a:srgbClr val="FF0000"/>
              </a:solidFill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71115" y="4221480"/>
            <a:ext cx="4001135" cy="2397125"/>
          </a:xfrm>
          <a:prstGeom prst="rect">
            <a:avLst/>
          </a:prstGeom>
        </p:spPr>
      </p:pic>
      <p:graphicFrame>
        <p:nvGraphicFramePr>
          <p:cNvPr id="11" name="对象 -2147482624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3563620" y="2997200"/>
          <a:ext cx="1969770" cy="956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8" imgW="889000" imgH="431800" progId="Equation.KSEE3">
                  <p:embed/>
                </p:oleObj>
              </mc:Choice>
              <mc:Fallback>
                <p:oleObj name="" r:id="rId8" imgW="889000" imgH="4318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63620" y="2997200"/>
                        <a:ext cx="1969770" cy="95694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01625" y="1701165"/>
            <a:ext cx="855154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5523" y="1"/>
            <a:ext cx="7302500" cy="108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实 验 原 理 </a:t>
            </a:r>
            <a:endParaRPr kumimoji="0" lang="zh-CN" altLang="en-US" sz="4800" b="1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pic>
        <p:nvPicPr>
          <p:cNvPr id="25" name="Picture 5" descr="j011587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42" y="836636"/>
            <a:ext cx="352742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323850" y="1268730"/>
            <a:ext cx="362712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扩散硅压力传感器</a:t>
            </a:r>
            <a:endParaRPr lang="zh-CN" altLang="en-US" sz="3200">
              <a:solidFill>
                <a:srgbClr val="FF0000"/>
              </a:solidFill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655955" y="2061210"/>
            <a:ext cx="788416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l" defTabSz="914400" eaLnBrk="1" hangingPunct="1">
              <a:buFont typeface="Arial" panose="020B0604020202020204" pitchFamily="34" charset="0"/>
              <a:buNone/>
              <a:tabLst>
                <a:tab pos="805180" algn="l"/>
              </a:tabLst>
            </a:pP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     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把压强转化为电压，最终输出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电压信号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，显示的是容器内的气体压强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大于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容器外环境大气压的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压强差值</a:t>
            </a: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。</a:t>
            </a:r>
            <a:endParaRPr lang="zh-CN" altLang="en-US" sz="2400" b="1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  <a:sym typeface="+mn-ea"/>
            </a:endParaRPr>
          </a:p>
        </p:txBody>
      </p:sp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2771775" y="3315970"/>
          <a:ext cx="3930015" cy="768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" r:id="rId7" imgW="1168400" imgH="228600" progId="Equation.KSEE3">
                  <p:embed/>
                </p:oleObj>
              </mc:Choice>
              <mc:Fallback>
                <p:oleObj name="" r:id="rId7" imgW="1168400" imgH="228600" progId="Equation.KSEE3">
                  <p:embed/>
                  <p:pic>
                    <p:nvPicPr>
                      <p:cNvPr id="0" name="图片 102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771775" y="3315970"/>
                        <a:ext cx="3930015" cy="76898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>
            <p:custDataLst>
              <p:tags r:id="rId9"/>
            </p:custDataLst>
          </p:nvPr>
        </p:nvSpPr>
        <p:spPr>
          <a:xfrm>
            <a:off x="2296795" y="5733415"/>
            <a:ext cx="491553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l" defTabSz="914400" eaLnBrk="1" hangingPunct="1">
              <a:buFont typeface="Arial" panose="020B0604020202020204" pitchFamily="34" charset="0"/>
              <a:buNone/>
              <a:tabLst>
                <a:tab pos="805180" algn="l"/>
              </a:tabLst>
            </a:pPr>
            <a:r>
              <a:rPr lang="zh-CN" altLang="en-US" sz="2400" b="1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灵敏度：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20mV/kPa=2000mV/10</a:t>
            </a:r>
            <a:r>
              <a:rPr lang="en-US" altLang="zh-CN" sz="2400" b="1" baseline="3000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5</a:t>
            </a:r>
            <a:r>
              <a:rPr lang="en-US" altLang="zh-CN" sz="2400" b="1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rPr>
              <a:t>Pa</a:t>
            </a:r>
            <a:endParaRPr lang="zh-CN" altLang="en-US" sz="2400" b="1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  <a:sym typeface="+mn-ea"/>
            </a:endParaRPr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2771775" y="4509135"/>
          <a:ext cx="3964940" cy="759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1" imgW="1193800" imgH="228600" progId="Equation.KSEE3">
                  <p:embed/>
                </p:oleObj>
              </mc:Choice>
              <mc:Fallback>
                <p:oleObj name="" r:id="rId11" imgW="1193800" imgH="228600" progId="Equation.KSEE3">
                  <p:embed/>
                  <p:pic>
                    <p:nvPicPr>
                      <p:cNvPr id="0" name="图片 102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771775" y="4509135"/>
                        <a:ext cx="3964940" cy="75946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5523" y="1"/>
            <a:ext cx="7302500" cy="108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数</a:t>
            </a:r>
            <a:r>
              <a: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 </a:t>
            </a:r>
            <a:r>
              <a:rPr kumimoji="0" lang="zh-CN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据 处 理 </a:t>
            </a:r>
            <a:endParaRPr kumimoji="0" lang="zh-CN" altLang="en-US" sz="4800" b="1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pic>
        <p:nvPicPr>
          <p:cNvPr id="25" name="Picture 5" descr="j011587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42" y="836636"/>
            <a:ext cx="352742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 descr="空比数据处理图（指导书上的）-2023.9.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76530" y="1701165"/>
            <a:ext cx="4060825" cy="304736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176530" y="1080050"/>
            <a:ext cx="4064000" cy="521970"/>
          </a:xfrm>
          <a:prstGeom prst="rect">
            <a:avLst/>
          </a:prstGeom>
        </p:spPr>
        <p:txBody>
          <a:bodyPr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800">
                <a:latin typeface="华文楷体" panose="02010600040101010101" pitchFamily="2" charset="-122"/>
                <a:ea typeface="华文楷体" panose="02010600040101010101" pitchFamily="2" charset="-122"/>
              </a:rPr>
              <a:t>作</a:t>
            </a:r>
            <a:r>
              <a:rPr lang="en-US" altLang="zh-CN" sz="2800">
                <a:latin typeface="Times New Roman" panose="02020603050405020304" pitchFamily="2" charset="0"/>
                <a:ea typeface="微软雅黑" panose="020B0503020204020204" charset="-122"/>
                <a:cs typeface="Times New Roman" panose="02020603050405020304" pitchFamily="2" charset="0"/>
              </a:rPr>
              <a:t>lg</a:t>
            </a:r>
            <a:r>
              <a:rPr lang="en-US" altLang="zh-CN" sz="2800" i="1">
                <a:latin typeface="Times New Roman" panose="02020603050405020304" pitchFamily="2" charset="0"/>
                <a:ea typeface="微软雅黑" panose="020B0503020204020204" charset="-122"/>
                <a:cs typeface="Times New Roman" panose="02020603050405020304" pitchFamily="2" charset="0"/>
              </a:rPr>
              <a:t>P</a:t>
            </a:r>
            <a:r>
              <a:rPr lang="en-US" altLang="zh-CN" sz="2800" baseline="-25000">
                <a:latin typeface="Times New Roman" panose="02020603050405020304" pitchFamily="2" charset="0"/>
                <a:ea typeface="微软雅黑" panose="020B0503020204020204" charset="-122"/>
                <a:cs typeface="Times New Roman" panose="02020603050405020304" pitchFamily="2" charset="0"/>
              </a:rPr>
              <a:t>1</a:t>
            </a:r>
            <a:r>
              <a:rPr lang="en-US" altLang="zh-CN" sz="2800">
                <a:latin typeface="Times New Roman" panose="02020603050405020304" pitchFamily="2" charset="0"/>
                <a:ea typeface="微软雅黑" panose="020B0503020204020204" charset="-122"/>
                <a:cs typeface="Times New Roman" panose="02020603050405020304" pitchFamily="2" charset="0"/>
              </a:rPr>
              <a:t>/</a:t>
            </a:r>
            <a:r>
              <a:rPr lang="en-US" altLang="zh-CN" sz="2800" i="1">
                <a:latin typeface="Times New Roman" panose="02020603050405020304" pitchFamily="2" charset="0"/>
                <a:ea typeface="微软雅黑" panose="020B0503020204020204" charset="-122"/>
                <a:cs typeface="Times New Roman" panose="02020603050405020304" pitchFamily="2" charset="0"/>
              </a:rPr>
              <a:t>P</a:t>
            </a:r>
            <a:r>
              <a:rPr lang="en-US" altLang="zh-CN" sz="2800" baseline="-25000">
                <a:latin typeface="Times New Roman" panose="02020603050405020304" pitchFamily="2" charset="0"/>
                <a:ea typeface="微软雅黑" panose="020B0503020204020204" charset="-122"/>
                <a:cs typeface="Times New Roman" panose="02020603050405020304" pitchFamily="2" charset="0"/>
              </a:rPr>
              <a:t>0</a:t>
            </a:r>
            <a:r>
              <a:rPr lang="en-US" altLang="zh-CN" sz="2800">
                <a:latin typeface="Times New Roman" panose="02020603050405020304" pitchFamily="2" charset="0"/>
                <a:ea typeface="微软雅黑" panose="020B0503020204020204" charset="-122"/>
                <a:cs typeface="Times New Roman" panose="02020603050405020304" pitchFamily="2" charset="0"/>
              </a:rPr>
              <a:t>~lg</a:t>
            </a:r>
            <a:r>
              <a:rPr lang="en-US" altLang="zh-CN" sz="2800" i="1">
                <a:latin typeface="Times New Roman" panose="02020603050405020304" pitchFamily="2" charset="0"/>
                <a:ea typeface="微软雅黑" panose="020B0503020204020204" charset="-122"/>
                <a:cs typeface="Times New Roman" panose="02020603050405020304" pitchFamily="2" charset="0"/>
              </a:rPr>
              <a:t>P</a:t>
            </a:r>
            <a:r>
              <a:rPr lang="en-US" altLang="zh-CN" sz="2800" baseline="-25000">
                <a:latin typeface="Times New Roman" panose="02020603050405020304" pitchFamily="2" charset="0"/>
                <a:ea typeface="微软雅黑" panose="020B0503020204020204" charset="-122"/>
                <a:cs typeface="Times New Roman" panose="02020603050405020304" pitchFamily="2" charset="0"/>
              </a:rPr>
              <a:t>1</a:t>
            </a:r>
            <a:r>
              <a:rPr lang="en-US" altLang="zh-CN" sz="2800">
                <a:latin typeface="Times New Roman" panose="02020603050405020304" pitchFamily="2" charset="0"/>
                <a:ea typeface="微软雅黑" panose="020B0503020204020204" charset="-122"/>
                <a:cs typeface="Times New Roman" panose="02020603050405020304" pitchFamily="2" charset="0"/>
              </a:rPr>
              <a:t>/</a:t>
            </a:r>
            <a:r>
              <a:rPr lang="en-US" altLang="zh-CN" sz="2800" i="1">
                <a:latin typeface="Times New Roman" panose="02020603050405020304" pitchFamily="2" charset="0"/>
                <a:ea typeface="微软雅黑" panose="020B0503020204020204" charset="-122"/>
                <a:cs typeface="Times New Roman" panose="02020603050405020304" pitchFamily="2" charset="0"/>
              </a:rPr>
              <a:t>P</a:t>
            </a:r>
            <a:r>
              <a:rPr lang="en-US" altLang="zh-CN" sz="2800" baseline="-25000">
                <a:latin typeface="Times New Roman" panose="02020603050405020304" pitchFamily="2" charset="0"/>
                <a:ea typeface="微软雅黑" panose="020B0503020204020204" charset="-122"/>
                <a:cs typeface="Times New Roman" panose="02020603050405020304" pitchFamily="2" charset="0"/>
              </a:rPr>
              <a:t>2</a:t>
            </a:r>
            <a:r>
              <a:rPr lang="zh-CN" altLang="en-US" sz="2800">
                <a:latin typeface="华文楷体" panose="02010600040101010101" pitchFamily="2" charset="-122"/>
                <a:ea typeface="华文楷体" panose="02010600040101010101" pitchFamily="2" charset="-122"/>
              </a:rPr>
              <a:t>关系图</a:t>
            </a:r>
            <a:endParaRPr lang="zh-CN" altLang="en-US" sz="28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7950" y="4869180"/>
            <a:ext cx="4184650" cy="177800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9"/>
            </p:custDataLst>
          </p:nvPr>
        </p:nvSpPr>
        <p:spPr>
          <a:xfrm>
            <a:off x="4356100" y="980440"/>
            <a:ext cx="4730115" cy="58775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作图法基本规则：</a:t>
            </a:r>
            <a:endParaRPr lang="zh-CN" altLang="en-US" sz="2800">
              <a:solidFill>
                <a:srgbClr val="FF0000"/>
              </a:solidFill>
            </a:endParaRPr>
          </a:p>
          <a:p>
            <a:r>
              <a:rPr lang="en-US" altLang="zh-CN" sz="2000"/>
              <a:t>1.</a:t>
            </a:r>
            <a:r>
              <a:rPr lang="zh-CN" altLang="en-US" sz="2000"/>
              <a:t>选取合适的坐标纸（图要画在坐标纸上）</a:t>
            </a:r>
            <a:endParaRPr lang="zh-CN" altLang="en-US" sz="2000"/>
          </a:p>
          <a:p>
            <a:r>
              <a:rPr lang="en-US" altLang="zh-CN" sz="2000"/>
              <a:t>2.</a:t>
            </a:r>
            <a:r>
              <a:rPr lang="zh-CN" altLang="en-US" sz="2000"/>
              <a:t>标明坐标轴（轴线末端标出物理量和单位）</a:t>
            </a:r>
            <a:endParaRPr lang="zh-CN" altLang="en-US" sz="2000"/>
          </a:p>
          <a:p>
            <a:r>
              <a:rPr lang="en-US" altLang="zh-CN" sz="2000"/>
              <a:t>3.</a:t>
            </a:r>
            <a:r>
              <a:rPr lang="zh-CN" altLang="en-US" sz="2000"/>
              <a:t>选择合适的坐标分度值（</a:t>
            </a:r>
            <a:r>
              <a:rPr lang="zh-CN" altLang="en-US" sz="2000">
                <a:sym typeface="+mn-ea"/>
              </a:rPr>
              <a:t>坐标纸最小分格对应于有效数字最后一位可靠数字，标度略大于测量值）</a:t>
            </a:r>
            <a:endParaRPr lang="zh-CN" altLang="en-US" sz="2000"/>
          </a:p>
          <a:p>
            <a:r>
              <a:rPr lang="en-US" altLang="zh-CN" sz="2000"/>
              <a:t>4.</a:t>
            </a:r>
            <a:r>
              <a:rPr lang="zh-CN" altLang="en-US" sz="2000"/>
              <a:t>标明实验点（</a:t>
            </a:r>
            <a:r>
              <a:rPr lang="zh-CN" altLang="en-US" sz="2000">
                <a:sym typeface="+mn-ea"/>
              </a:rPr>
              <a:t>符号可以使用“×，o，Δ，□”，不允许使用实心点）</a:t>
            </a:r>
            <a:endParaRPr lang="zh-CN" altLang="en-US" sz="2000"/>
          </a:p>
          <a:p>
            <a:r>
              <a:rPr lang="en-US" altLang="zh-CN" sz="2000"/>
              <a:t>5.</a:t>
            </a:r>
            <a:r>
              <a:rPr lang="zh-CN" altLang="en-US" sz="2000"/>
              <a:t>光滑连线（</a:t>
            </a:r>
            <a:r>
              <a:rPr lang="zh-CN" altLang="en-US" sz="2000">
                <a:sym typeface="+mn-ea"/>
              </a:rPr>
              <a:t>连线平均穿过点群中心即可）</a:t>
            </a:r>
            <a:endParaRPr lang="zh-CN" altLang="en-US" sz="2000"/>
          </a:p>
          <a:p>
            <a:r>
              <a:rPr lang="en-US" altLang="zh-CN" sz="2000"/>
              <a:t>6.</a:t>
            </a:r>
            <a:r>
              <a:rPr lang="zh-CN" altLang="en-US" sz="2000"/>
              <a:t>写图名（写在图下方）</a:t>
            </a:r>
            <a:endParaRPr lang="zh-CN" altLang="en-US" sz="2000"/>
          </a:p>
          <a:p>
            <a:r>
              <a:rPr lang="zh-CN" altLang="en-US" sz="2800">
                <a:solidFill>
                  <a:srgbClr val="FF0000"/>
                </a:solidFill>
              </a:rPr>
              <a:t>图解法求斜率：</a:t>
            </a:r>
            <a:endParaRPr lang="zh-CN" altLang="en-US" sz="2800">
              <a:solidFill>
                <a:srgbClr val="FF0000"/>
              </a:solidFill>
            </a:endParaRPr>
          </a:p>
          <a:p>
            <a:r>
              <a:rPr lang="en-US" altLang="zh-CN" sz="2000"/>
              <a:t>1. </a:t>
            </a:r>
            <a:r>
              <a:rPr lang="zh-CN" altLang="en-US" sz="2000"/>
              <a:t>在画好的直线上任意位置取两个点，这两个点的符号要与图中实验点符号有区别，在取点旁边标明这两个点的坐标值，坐标的有效数字位数与实验点相同。</a:t>
            </a:r>
            <a:endParaRPr lang="zh-CN" altLang="en-US" sz="2000"/>
          </a:p>
          <a:p>
            <a:r>
              <a:rPr lang="en-US" altLang="zh-CN" sz="2000"/>
              <a:t>2.</a:t>
            </a:r>
            <a:r>
              <a:rPr lang="zh-CN" altLang="en-US" sz="2000"/>
              <a:t>用这两个点的纵坐标之差除以横坐标之差得到斜率。</a:t>
            </a:r>
            <a:endParaRPr lang="zh-CN" altLang="en-US"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179705" y="137795"/>
            <a:ext cx="8573770" cy="163576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 anchor="ctr"/>
          <a:p>
            <a:pPr marL="457200" indent="-45720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实验中如何实现一定质量气体的绝热膨胀过程？该气体需要进行哪些热力学过程？（指导书</a:t>
            </a:r>
            <a:r>
              <a:rPr lang="en-US" altLang="zh-CN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76</a:t>
            </a:r>
            <a:r>
              <a:rPr lang="zh-CN" alt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页第</a:t>
            </a:r>
            <a:r>
              <a:rPr lang="en-US" altLang="zh-CN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题）</a:t>
            </a:r>
            <a:r>
              <a:rPr lang="en-US" altLang="zh-CN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endParaRPr lang="en-US" altLang="zh-CN" sz="3200" b="1" u="sng" kern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Rectangle 20"/>
          <p:cNvSpPr>
            <a:spLocks noChangeArrowheads="1"/>
          </p:cNvSpPr>
          <p:nvPr>
            <p:custDataLst>
              <p:tags r:id="rId1"/>
            </p:custDataLst>
          </p:nvPr>
        </p:nvSpPr>
        <p:spPr bwMode="white">
          <a:xfrm>
            <a:off x="307975" y="3429000"/>
            <a:ext cx="8366760" cy="166878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 anchor="ctr"/>
          <a:p>
            <a:pPr marL="457200" indent="-45720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zh-CN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实验</a:t>
            </a:r>
            <a:r>
              <a:rPr lang="zh-CN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时若放气不充分，则所得γ值是偏大还是偏小？为什么？若放气时间过长呢？（指导书</a:t>
            </a:r>
            <a:r>
              <a:rPr lang="en-US" altLang="zh-CN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79</a:t>
            </a:r>
            <a:r>
              <a:rPr lang="zh-CN" alt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页第</a:t>
            </a:r>
            <a:r>
              <a:rPr lang="en-US" altLang="zh-CN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题）</a:t>
            </a:r>
            <a:r>
              <a:rPr lang="zh-CN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endParaRPr lang="en-US" altLang="zh-CN" sz="3200" b="1" u="sng" kern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 descr="微信图片_202311081732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0" y="1772920"/>
            <a:ext cx="8006715" cy="1513205"/>
          </a:xfrm>
          <a:prstGeom prst="rect">
            <a:avLst/>
          </a:prstGeom>
        </p:spPr>
      </p:pic>
      <p:pic>
        <p:nvPicPr>
          <p:cNvPr id="7" name="图片 6" descr="微信图片_202311081734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" y="5246370"/>
            <a:ext cx="8137525" cy="1313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 bwMode="black">
          <a:xfrm>
            <a:off x="755528" y="1557142"/>
            <a:ext cx="7680187" cy="128765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lvl="0" algn="ctr" fontAlgn="base">
              <a:spcBef>
                <a:spcPct val="0"/>
              </a:spcBef>
              <a:defRPr/>
            </a:pPr>
            <a:r>
              <a:rPr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弦线上的驻波实验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2771775" y="684530"/>
            <a:ext cx="3448050" cy="575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 b="1" dirty="0">
                <a:solidFill>
                  <a:prstClr val="black"/>
                </a:solidFill>
                <a:latin typeface="宋体" panose="02010600030101010101" pitchFamily="2" charset="-122"/>
                <a:ea typeface="隶书" panose="02010509060101010101" pitchFamily="1" charset="-122"/>
              </a:rPr>
              <a:t>作图类数据处理</a:t>
            </a:r>
            <a:endParaRPr lang="zh-CN" altLang="en-US" sz="3600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695960" y="3141345"/>
            <a:ext cx="8232140" cy="26739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67055" lvl="0" indent="-567055">
              <a:lnSpc>
                <a:spcPct val="140000"/>
              </a:lnSpc>
              <a:spcBef>
                <a:spcPct val="90000"/>
              </a:spcBef>
              <a:buClr>
                <a:srgbClr val="00CC99"/>
              </a:buClr>
              <a:buSzPct val="110000"/>
              <a:buBlip>
                <a:blip r:embed="rId3"/>
              </a:buBlip>
              <a:tabLst>
                <a:tab pos="566420" algn="l"/>
              </a:tabLst>
              <a:defRPr/>
            </a:pPr>
            <a:r>
              <a:rPr lang="zh-CN" altLang="en-US" sz="28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了解</a:t>
            </a:r>
            <a:r>
              <a:rPr lang="zh-CN" altLang="en-US" sz="2800">
                <a:solidFill>
                  <a:schemeClr val="tx1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波在弦线上的</a:t>
            </a:r>
            <a:r>
              <a:rPr lang="zh-CN" altLang="en-US" sz="28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传播规律</a:t>
            </a:r>
            <a:r>
              <a:rPr lang="zh-CN" altLang="en-US" sz="2800">
                <a:solidFill>
                  <a:schemeClr val="tx1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及驻波形成的</a:t>
            </a:r>
            <a:r>
              <a:rPr lang="zh-CN" altLang="en-US" sz="28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条件</a:t>
            </a:r>
            <a:endParaRPr lang="zh-CN" altLang="en-US" sz="2800"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  <a:sym typeface="+mn-ea"/>
            </a:endParaRPr>
          </a:p>
          <a:p>
            <a:pPr marL="567055" lvl="0" indent="-567055">
              <a:lnSpc>
                <a:spcPct val="140000"/>
              </a:lnSpc>
              <a:spcBef>
                <a:spcPct val="90000"/>
              </a:spcBef>
              <a:buClr>
                <a:srgbClr val="00CC99"/>
              </a:buClr>
              <a:buSzPct val="110000"/>
              <a:buBlip>
                <a:blip r:embed="rId3"/>
              </a:buBlip>
              <a:tabLst>
                <a:tab pos="566420" algn="l"/>
              </a:tabLst>
              <a:defRPr/>
            </a:pPr>
            <a:r>
              <a:rPr lang="zh-CN" altLang="en-US" sz="28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计算</a:t>
            </a:r>
            <a:r>
              <a:rPr lang="zh-CN" altLang="en-US" sz="28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弦振动时横波的</a:t>
            </a:r>
            <a:r>
              <a:rPr lang="zh-CN" altLang="en-US" sz="28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传播速度</a:t>
            </a:r>
            <a:endParaRPr lang="zh-CN" altLang="en-US" sz="2800"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  <a:sym typeface="+mn-ea"/>
            </a:endParaRPr>
          </a:p>
          <a:p>
            <a:pPr marL="567055" lvl="0" indent="-567055">
              <a:lnSpc>
                <a:spcPct val="140000"/>
              </a:lnSpc>
              <a:spcBef>
                <a:spcPct val="90000"/>
              </a:spcBef>
              <a:buClr>
                <a:srgbClr val="00CC99"/>
              </a:buClr>
              <a:buSzPct val="110000"/>
              <a:buBlip>
                <a:blip r:embed="rId3"/>
              </a:buBlip>
              <a:tabLst>
                <a:tab pos="566420" algn="l"/>
              </a:tabLst>
              <a:defRPr/>
            </a:pPr>
            <a:r>
              <a:rPr lang="zh-CN" altLang="en-US" sz="28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计算</a:t>
            </a:r>
            <a:r>
              <a:rPr lang="zh-CN" altLang="en-US" sz="28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弦线质量的</a:t>
            </a:r>
            <a:r>
              <a:rPr lang="zh-CN" altLang="en-US" sz="28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线密度</a:t>
            </a:r>
            <a:endParaRPr lang="zh-CN" altLang="en-US" sz="2800" b="1" dirty="0">
              <a:solidFill>
                <a:srgbClr val="FF0000"/>
              </a:solidFill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5523" y="1"/>
            <a:ext cx="7302500" cy="108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实 验 原 理 </a:t>
            </a:r>
            <a:endParaRPr kumimoji="0" lang="zh-CN" altLang="en-US" sz="4800" b="1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pic>
        <p:nvPicPr>
          <p:cNvPr id="25" name="Picture 5" descr="j011587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42" y="836636"/>
            <a:ext cx="352742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323215" y="1134745"/>
            <a:ext cx="22447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驻波方程</a:t>
            </a:r>
            <a:endParaRPr lang="zh-CN" altLang="en-US" sz="3200">
              <a:solidFill>
                <a:srgbClr val="FF0000"/>
              </a:solidFill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  <a:sym typeface="+mn-ea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2195830" y="1772920"/>
          <a:ext cx="449770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6" imgW="2070100" imgH="393700" progId="Equation.3">
                  <p:embed/>
                </p:oleObj>
              </mc:Choice>
              <mc:Fallback>
                <p:oleObj name="" r:id="rId6" imgW="2070100" imgH="393700" progId="Equation.3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95830" y="1772920"/>
                        <a:ext cx="4497705" cy="85407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图片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27405" y="2853055"/>
            <a:ext cx="7973060" cy="603250"/>
          </a:xfrm>
          <a:prstGeom prst="rect">
            <a:avLst/>
          </a:prstGeom>
        </p:spPr>
      </p:pic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395605" y="4509135"/>
            <a:ext cx="263652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驻波形成条件</a:t>
            </a:r>
            <a:endParaRPr lang="zh-CN" altLang="en-US" sz="3200">
              <a:solidFill>
                <a:srgbClr val="FF0000"/>
              </a:solidFill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39750" y="5373370"/>
            <a:ext cx="5378450" cy="463550"/>
          </a:xfrm>
          <a:prstGeom prst="rect">
            <a:avLst/>
          </a:prstGeom>
        </p:spPr>
      </p:pic>
      <p:graphicFrame>
        <p:nvGraphicFramePr>
          <p:cNvPr id="9219" name="对象 9218"/>
          <p:cNvGraphicFramePr>
            <a:graphicFrameLocks noChangeAspect="1"/>
          </p:cNvGraphicFramePr>
          <p:nvPr>
            <p:custDataLst>
              <p:tags r:id="rId13"/>
            </p:custDataLst>
          </p:nvPr>
        </p:nvGraphicFramePr>
        <p:xfrm>
          <a:off x="6083935" y="5157470"/>
          <a:ext cx="134048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14" imgW="508635" imgH="394335" progId="Equation.3">
                  <p:embed/>
                </p:oleObj>
              </mc:Choice>
              <mc:Fallback>
                <p:oleObj name="" r:id="rId14" imgW="508635" imgH="394335" progId="Equation.3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083935" y="5157470"/>
                        <a:ext cx="1340485" cy="10414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 w="38100">
                        <a:noFill/>
                        <a:miter/>
                      </a:ln>
                      <a:effectLst>
                        <a:outerShdw dist="107763" dir="2699999" algn="ctr" rotWithShape="0">
                          <a:schemeClr val="bg2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7" name="对象 5126"/>
          <p:cNvGraphicFramePr>
            <a:graphicFrameLocks noChangeAspect="1"/>
          </p:cNvGraphicFramePr>
          <p:nvPr>
            <p:custDataLst>
              <p:tags r:id="rId16"/>
            </p:custDataLst>
          </p:nvPr>
        </p:nvGraphicFramePr>
        <p:xfrm>
          <a:off x="5580380" y="3587115"/>
          <a:ext cx="2053590" cy="988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17" imgW="2374900" imgH="1143000" progId="Equation.3">
                  <p:embed/>
                </p:oleObj>
              </mc:Choice>
              <mc:Fallback>
                <p:oleObj name="" r:id="rId17" imgW="2374900" imgH="1143000" progId="Equation.3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580380" y="3587115"/>
                        <a:ext cx="2053590" cy="988060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 w="38100">
                        <a:noFill/>
                        <a:miter/>
                      </a:ln>
                      <a:effectLst>
                        <a:outerShdw dist="107763" dir="2699999" algn="ctr" rotWithShape="0">
                          <a:schemeClr val="bg2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>
            <p:custDataLst>
              <p:tags r:id="rId19"/>
            </p:custDataLst>
          </p:nvPr>
        </p:nvSpPr>
        <p:spPr>
          <a:xfrm>
            <a:off x="4068445" y="3789045"/>
            <a:ext cx="14617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振幅项</a:t>
            </a:r>
            <a:endParaRPr lang="zh-CN" altLang="en-US" sz="3200">
              <a:solidFill>
                <a:srgbClr val="FF0000"/>
              </a:solidFill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5523" y="1"/>
            <a:ext cx="7302500" cy="108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实 验 原 理 </a:t>
            </a:r>
            <a:endParaRPr kumimoji="0" lang="zh-CN" altLang="en-US" sz="4800" b="1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pic>
        <p:nvPicPr>
          <p:cNvPr id="25" name="Picture 5" descr="j011587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42" y="836636"/>
            <a:ext cx="352742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323215" y="1268730"/>
            <a:ext cx="263652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横波传播速度</a:t>
            </a:r>
            <a:endParaRPr lang="zh-CN" altLang="en-US" sz="3200">
              <a:solidFill>
                <a:srgbClr val="FF0000"/>
              </a:solidFill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  <a:sym typeface="+mn-ea"/>
            </a:endParaRPr>
          </a:p>
        </p:txBody>
      </p:sp>
      <p:graphicFrame>
        <p:nvGraphicFramePr>
          <p:cNvPr id="10243" name="对象 10242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3275965" y="1845310"/>
          <a:ext cx="2535555" cy="1106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6" imgW="902970" imgH="394335" progId="Equation.3">
                  <p:embed/>
                </p:oleObj>
              </mc:Choice>
              <mc:Fallback>
                <p:oleObj name="" r:id="rId6" imgW="902970" imgH="394335" progId="Equation.3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75965" y="1845310"/>
                        <a:ext cx="2535555" cy="110617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 w="38100">
                        <a:noFill/>
                        <a:miter/>
                      </a:ln>
                      <a:effectLst>
                        <a:outerShdw dist="107763" dir="2699999" algn="ctr" rotWithShape="0">
                          <a:schemeClr val="bg2"/>
                        </a:outerShdw>
                      </a:effec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302895" y="3357245"/>
            <a:ext cx="355346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弦线质量的线密度</a:t>
            </a:r>
            <a:endParaRPr lang="zh-CN" altLang="en-US" sz="3200">
              <a:solidFill>
                <a:srgbClr val="FF0000"/>
              </a:solidFill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  <a:sym typeface="+mn-ea"/>
            </a:endParaRPr>
          </a:p>
        </p:txBody>
      </p:sp>
      <p:graphicFrame>
        <p:nvGraphicFramePr>
          <p:cNvPr id="9" name="对象 -2147482621"/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3275965" y="4149090"/>
          <a:ext cx="2630170" cy="11830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10" imgW="875665" imgH="393700" progId="Equation.3">
                  <p:embed/>
                </p:oleObj>
              </mc:Choice>
              <mc:Fallback>
                <p:oleObj name="" r:id="rId10" imgW="875665" imgH="393700" progId="Equation.3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275965" y="4149090"/>
                        <a:ext cx="2630170" cy="118300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979295" y="5661660"/>
            <a:ext cx="5320030" cy="852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142240" y="405130"/>
            <a:ext cx="8573770" cy="246951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 anchor="ctr"/>
          <a:p>
            <a:pPr marL="457200" indent="-45720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指导书68页实验前应回答的问题1、2、3题，</a:t>
            </a:r>
            <a:r>
              <a:rPr lang="zh-CN" altLang="en-US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指导书</a:t>
            </a:r>
            <a:r>
              <a:rPr lang="en-US" altLang="zh-CN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70</a:t>
            </a:r>
            <a:r>
              <a:rPr lang="zh-CN" altLang="en-US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页课后问题第</a:t>
            </a:r>
            <a:r>
              <a:rPr lang="en-US" altLang="zh-CN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题，自己去指导书上看答案。</a:t>
            </a:r>
            <a:r>
              <a:rPr lang="en-US" altLang="zh-CN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endParaRPr lang="en-US" altLang="zh-CN" sz="3200" b="1" u="sng" kern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 bwMode="black">
          <a:xfrm>
            <a:off x="899673" y="1556507"/>
            <a:ext cx="7680187" cy="128765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lvl="0" algn="ctr" fontAlgn="base">
              <a:spcBef>
                <a:spcPct val="0"/>
              </a:spcBef>
              <a:defRPr/>
            </a:pPr>
            <a:r>
              <a:rPr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电表的改装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2915920" y="692785"/>
            <a:ext cx="3448050" cy="575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 b="1" dirty="0">
                <a:solidFill>
                  <a:prstClr val="black"/>
                </a:solidFill>
                <a:latin typeface="宋体" panose="02010600030101010101" pitchFamily="2" charset="-122"/>
                <a:ea typeface="隶书" panose="02010509060101010101" pitchFamily="1" charset="-122"/>
              </a:rPr>
              <a:t>作图类数据处理</a:t>
            </a:r>
            <a:endParaRPr lang="zh-CN" altLang="en-US" sz="3600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50900" y="3131820"/>
            <a:ext cx="7921625" cy="3276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67055" lvl="0" indent="-567055">
              <a:lnSpc>
                <a:spcPct val="140000"/>
              </a:lnSpc>
              <a:spcBef>
                <a:spcPct val="90000"/>
              </a:spcBef>
              <a:buClr>
                <a:srgbClr val="00CC99"/>
              </a:buClr>
              <a:buSzPct val="110000"/>
              <a:buBlip>
                <a:blip r:embed="rId3"/>
              </a:buBlip>
              <a:tabLst>
                <a:tab pos="566420" algn="l"/>
              </a:tabLst>
              <a:defRPr/>
            </a:pPr>
            <a:r>
              <a:rPr lang="zh-CN" altLang="en-US" sz="2800">
                <a:solidFill>
                  <a:schemeClr val="tx1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学会用实验方法</a:t>
            </a:r>
            <a:r>
              <a:rPr lang="zh-CN" altLang="en-US" sz="28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测定</a:t>
            </a:r>
            <a:r>
              <a:rPr lang="zh-CN" altLang="en-US" sz="2800">
                <a:solidFill>
                  <a:schemeClr val="tx1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表头的</a:t>
            </a:r>
            <a:r>
              <a:rPr lang="zh-CN" altLang="en-US" sz="28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内阻</a:t>
            </a:r>
            <a:r>
              <a:rPr lang="zh-CN" altLang="en-US" sz="2800">
                <a:solidFill>
                  <a:schemeClr val="tx1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（</a:t>
            </a:r>
            <a:r>
              <a:rPr lang="zh-CN" altLang="en-US" sz="28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替代法</a:t>
            </a:r>
            <a:r>
              <a:rPr lang="zh-CN" altLang="en-US" sz="2800">
                <a:solidFill>
                  <a:schemeClr val="tx1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）</a:t>
            </a:r>
            <a:endParaRPr lang="zh-CN" altLang="en-US" sz="2800">
              <a:solidFill>
                <a:schemeClr val="tx1"/>
              </a:solidFill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  <a:sym typeface="+mn-ea"/>
            </a:endParaRPr>
          </a:p>
          <a:p>
            <a:pPr marL="567055" lvl="0" indent="-567055">
              <a:lnSpc>
                <a:spcPct val="140000"/>
              </a:lnSpc>
              <a:spcBef>
                <a:spcPct val="90000"/>
              </a:spcBef>
              <a:buClr>
                <a:srgbClr val="00CC99"/>
              </a:buClr>
              <a:buSzPct val="110000"/>
              <a:buBlip>
                <a:blip r:embed="rId3"/>
              </a:buBlip>
              <a:tabLst>
                <a:tab pos="566420" algn="l"/>
              </a:tabLst>
              <a:defRPr/>
            </a:pPr>
            <a:r>
              <a:rPr lang="zh-CN" altLang="en-US" sz="2800">
                <a:solidFill>
                  <a:schemeClr val="tx1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掌握</a:t>
            </a:r>
            <a:r>
              <a:rPr lang="zh-CN" altLang="en-US" sz="28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扩大电表量程</a:t>
            </a:r>
            <a:r>
              <a:rPr lang="zh-CN" altLang="en-US" sz="2800">
                <a:solidFill>
                  <a:schemeClr val="tx1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的原理和方法</a:t>
            </a:r>
            <a:endParaRPr lang="zh-CN" altLang="en-US" sz="2800">
              <a:solidFill>
                <a:schemeClr val="tx1"/>
              </a:solidFill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  <a:sym typeface="+mn-ea"/>
            </a:endParaRPr>
          </a:p>
          <a:p>
            <a:pPr marL="567055" lvl="0" indent="-567055">
              <a:lnSpc>
                <a:spcPct val="140000"/>
              </a:lnSpc>
              <a:spcBef>
                <a:spcPct val="90000"/>
              </a:spcBef>
              <a:buClr>
                <a:srgbClr val="00CC99"/>
              </a:buClr>
              <a:buSzPct val="110000"/>
              <a:buBlip>
                <a:blip r:embed="rId3"/>
              </a:buBlip>
              <a:tabLst>
                <a:tab pos="566420" algn="l"/>
              </a:tabLst>
              <a:defRPr/>
            </a:pPr>
            <a:r>
              <a:rPr lang="zh-CN" altLang="en-US" sz="2800">
                <a:solidFill>
                  <a:schemeClr val="tx1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学会对改装电表进行</a:t>
            </a:r>
            <a:r>
              <a:rPr lang="zh-CN" altLang="en-US" sz="28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校准</a:t>
            </a:r>
            <a:r>
              <a:rPr lang="zh-CN" altLang="en-US" sz="2800">
                <a:solidFill>
                  <a:schemeClr val="tx1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和绘制校准曲线，并理解电表</a:t>
            </a:r>
            <a:r>
              <a:rPr lang="zh-CN" altLang="en-US" sz="28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精度等级</a:t>
            </a:r>
            <a:r>
              <a:rPr lang="zh-CN" altLang="en-US" sz="2800">
                <a:solidFill>
                  <a:schemeClr val="tx1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的含义</a:t>
            </a:r>
            <a:endParaRPr lang="zh-CN" altLang="en-US" sz="2800">
              <a:solidFill>
                <a:schemeClr val="tx1"/>
              </a:solidFill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5523" y="1"/>
            <a:ext cx="7302500" cy="108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实 验 原 理 </a:t>
            </a:r>
            <a:endParaRPr kumimoji="0" lang="zh-CN" altLang="en-US" sz="4800" b="1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pic>
        <p:nvPicPr>
          <p:cNvPr id="25" name="Picture 5" descr="j011587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42" y="836636"/>
            <a:ext cx="352742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 descr="微信图片_202311081621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5" y="1485265"/>
            <a:ext cx="2747010" cy="2060575"/>
          </a:xfrm>
          <a:prstGeom prst="rect">
            <a:avLst/>
          </a:prstGeom>
        </p:spPr>
      </p:pic>
      <p:pic>
        <p:nvPicPr>
          <p:cNvPr id="3" name="图片 2" descr="微信图片_202311081622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605" y="4365625"/>
            <a:ext cx="2866390" cy="2150110"/>
          </a:xfrm>
          <a:prstGeom prst="rect">
            <a:avLst/>
          </a:prstGeom>
        </p:spPr>
      </p:pic>
      <p:pic>
        <p:nvPicPr>
          <p:cNvPr id="4" name="图片 3" descr="微信图片_202311081621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212465" y="3545205"/>
            <a:ext cx="3232785" cy="2424430"/>
          </a:xfrm>
          <a:prstGeom prst="rect">
            <a:avLst/>
          </a:prstGeom>
        </p:spPr>
      </p:pic>
      <p:pic>
        <p:nvPicPr>
          <p:cNvPr id="5" name="图片 4" descr="微信图片_202311081622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037580" y="3546475"/>
            <a:ext cx="3244850" cy="243395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8"/>
            </p:custDataLst>
          </p:nvPr>
        </p:nvSpPr>
        <p:spPr>
          <a:xfrm>
            <a:off x="323215" y="981075"/>
            <a:ext cx="22447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改装电流表</a:t>
            </a:r>
            <a:endParaRPr lang="zh-CN" altLang="en-US" sz="3200">
              <a:solidFill>
                <a:srgbClr val="FF0000"/>
              </a:solidFill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323215" y="3861435"/>
            <a:ext cx="224472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改装电压表</a:t>
            </a:r>
            <a:endParaRPr lang="zh-CN" altLang="en-US" sz="3200">
              <a:solidFill>
                <a:srgbClr val="FF0000"/>
              </a:solidFill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0"/>
            </p:custDataLst>
          </p:nvPr>
        </p:nvSpPr>
        <p:spPr>
          <a:xfrm>
            <a:off x="3636010" y="1412875"/>
            <a:ext cx="224472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替代法求被改电表内阻</a:t>
            </a:r>
            <a:r>
              <a:rPr lang="en-US" altLang="zh-CN" sz="3200" b="1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Rg</a:t>
            </a:r>
            <a:endParaRPr lang="en-US" altLang="zh-CN" sz="3200" b="1">
              <a:solidFill>
                <a:srgbClr val="FF0000"/>
              </a:solidFill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1"/>
            </p:custDataLst>
          </p:nvPr>
        </p:nvSpPr>
        <p:spPr>
          <a:xfrm>
            <a:off x="6443345" y="1341120"/>
            <a:ext cx="224472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sz="32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校准电流表和校准电压表电路图</a:t>
            </a:r>
            <a:endParaRPr lang="zh-CN" sz="3200" b="1">
              <a:solidFill>
                <a:srgbClr val="FF0000"/>
              </a:solidFill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43205" y="1232960"/>
            <a:ext cx="4833595" cy="576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marL="457200" indent="-45720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电位差计电路图</a:t>
            </a:r>
            <a:endParaRPr lang="en-US" altLang="zh-CN" sz="3200" u="sng" kern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Rectangle 2"/>
          <p:cNvSpPr txBox="1">
            <a:spLocks noChangeArrowheads="1"/>
          </p:cNvSpPr>
          <p:nvPr/>
        </p:nvSpPr>
        <p:spPr bwMode="auto">
          <a:xfrm>
            <a:off x="925523" y="1"/>
            <a:ext cx="7302500" cy="108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实 验 原 </a:t>
            </a:r>
            <a:r>
              <a:rPr kumimoji="0" lang="zh-CN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理</a:t>
            </a:r>
            <a:endParaRPr kumimoji="0" lang="zh-CN" altLang="en-US" sz="4800" b="1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pic>
        <p:nvPicPr>
          <p:cNvPr id="35" name="Picture 5" descr="j011587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77" y="938871"/>
            <a:ext cx="352742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 descr="微信图片_202311081527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175" y="1958975"/>
            <a:ext cx="5518785" cy="4685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5523" y="1"/>
            <a:ext cx="7302500" cy="108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实 验 原 理 </a:t>
            </a:r>
            <a:endParaRPr kumimoji="0" lang="zh-CN" altLang="en-US" sz="4800" b="1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pic>
        <p:nvPicPr>
          <p:cNvPr id="25" name="Picture 5" descr="j011587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42" y="836636"/>
            <a:ext cx="352742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79705" y="1412875"/>
            <a:ext cx="21964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计算精度等级</a:t>
            </a:r>
            <a:endParaRPr lang="zh-CN" altLang="en-US">
              <a:solidFill>
                <a:srgbClr val="FF0000"/>
              </a:solidFill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7680" y="2132965"/>
            <a:ext cx="7740650" cy="71437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179705" y="3198495"/>
            <a:ext cx="43167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设计3mA和10mA的双量程电流表</a:t>
            </a:r>
            <a:endParaRPr lang="zh-CN" altLang="en-US">
              <a:solidFill>
                <a:srgbClr val="FF0000"/>
              </a:solidFill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23215" y="3920490"/>
            <a:ext cx="4096385" cy="1778000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10"/>
            </p:custDataLst>
          </p:nvPr>
        </p:nvSpPr>
        <p:spPr>
          <a:xfrm>
            <a:off x="4837430" y="3198495"/>
            <a:ext cx="40671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设计3</a:t>
            </a:r>
            <a:r>
              <a:rPr lang="en-US" altLang="zh-CN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V</a:t>
            </a:r>
            <a:r>
              <a:rPr lang="zh-CN" altLang="en-US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和10</a:t>
            </a:r>
            <a:r>
              <a:rPr lang="en-US" altLang="zh-CN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V</a:t>
            </a:r>
            <a:r>
              <a:rPr lang="zh-CN" altLang="en-US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的双量程电压表</a:t>
            </a:r>
            <a:endParaRPr lang="zh-CN" altLang="en-US">
              <a:solidFill>
                <a:srgbClr val="FF0000"/>
              </a:solidFill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716145" y="3933190"/>
            <a:ext cx="4310380" cy="17653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142240" y="405130"/>
            <a:ext cx="8573770" cy="203898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 anchor="ctr"/>
          <a:p>
            <a:pPr marL="457200" indent="-45720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zh-CN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指导书</a:t>
            </a:r>
            <a:r>
              <a:rPr lang="en-US" altLang="zh-CN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212</a:t>
            </a:r>
            <a:r>
              <a:rPr lang="zh-CN" alt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页实验前应回答的问题</a:t>
            </a:r>
            <a:r>
              <a:rPr lang="en-US" altLang="zh-CN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（只回答如何测内阻即可）、</a:t>
            </a:r>
            <a:r>
              <a:rPr lang="en-US" altLang="zh-CN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（校准电路在实验原理那页</a:t>
            </a:r>
            <a:r>
              <a:rPr lang="en-US" altLang="zh-CN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PPT</a:t>
            </a:r>
            <a:r>
              <a:rPr lang="zh-CN" alt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最后一个图中的两个电路）题，其他答案自己去指导书上看。</a:t>
            </a:r>
            <a:r>
              <a:rPr lang="en-US" altLang="zh-CN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endParaRPr lang="en-US" altLang="zh-CN" sz="3200" b="1" u="sng" kern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 bwMode="black">
          <a:xfrm>
            <a:off x="971428" y="1556507"/>
            <a:ext cx="7680187" cy="128765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lvl="0" algn="ctr" fontAlgn="base">
              <a:spcBef>
                <a:spcPct val="0"/>
              </a:spcBef>
              <a:defRPr/>
            </a:pPr>
            <a:r>
              <a:rPr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铁磁材料磁化曲线的测定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43305" y="3140710"/>
            <a:ext cx="7724775" cy="26739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67055" lvl="0" indent="-567055">
              <a:lnSpc>
                <a:spcPct val="140000"/>
              </a:lnSpc>
              <a:spcBef>
                <a:spcPct val="90000"/>
              </a:spcBef>
              <a:buClr>
                <a:srgbClr val="00CC99"/>
              </a:buClr>
              <a:buSzPct val="110000"/>
              <a:buBlip>
                <a:blip r:embed="rId1"/>
              </a:buBlip>
              <a:tabLst>
                <a:tab pos="566420" algn="l"/>
              </a:tabLst>
              <a:defRPr/>
            </a:pPr>
            <a:r>
              <a:rPr lang="zh-CN" altLang="en-US" sz="2800" dirty="0">
                <a:solidFill>
                  <a:prstClr val="black"/>
                </a:solidFill>
                <a:latin typeface="+mn-ea"/>
                <a:sym typeface="+mn-ea"/>
              </a:rPr>
              <a:t>了解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sym typeface="+mn-ea"/>
              </a:rPr>
              <a:t>铁磁性材料</a:t>
            </a:r>
            <a:r>
              <a:rPr lang="zh-CN" altLang="en-US" sz="2800" dirty="0">
                <a:solidFill>
                  <a:prstClr val="black"/>
                </a:solidFill>
                <a:latin typeface="+mn-ea"/>
                <a:sym typeface="+mn-ea"/>
              </a:rPr>
              <a:t>的基本</a:t>
            </a:r>
            <a:r>
              <a:rPr lang="zh-CN" altLang="en-US" sz="2800" dirty="0" smtClean="0">
                <a:solidFill>
                  <a:prstClr val="black"/>
                </a:solidFill>
                <a:latin typeface="+mn-ea"/>
                <a:sym typeface="+mn-ea"/>
              </a:rPr>
              <a:t>性质。</a:t>
            </a:r>
            <a:endParaRPr lang="zh-CN" altLang="en-US" sz="2800" dirty="0" smtClean="0">
              <a:solidFill>
                <a:prstClr val="black"/>
              </a:solidFill>
              <a:latin typeface="+mn-ea"/>
              <a:sym typeface="+mn-ea"/>
            </a:endParaRPr>
          </a:p>
          <a:p>
            <a:pPr marL="567055" lvl="0" indent="-567055">
              <a:lnSpc>
                <a:spcPct val="140000"/>
              </a:lnSpc>
              <a:spcBef>
                <a:spcPct val="90000"/>
              </a:spcBef>
              <a:buClr>
                <a:srgbClr val="00CC99"/>
              </a:buClr>
              <a:buSzPct val="110000"/>
              <a:buBlip>
                <a:blip r:embed="rId1"/>
              </a:buBlip>
              <a:tabLst>
                <a:tab pos="566420" algn="l"/>
              </a:tabLst>
              <a:defRPr/>
            </a:pPr>
            <a:r>
              <a:rPr lang="zh-CN" altLang="en-US" sz="2800" kern="0" dirty="0">
                <a:solidFill>
                  <a:prstClr val="black"/>
                </a:solidFill>
                <a:latin typeface="+mn-ea"/>
                <a:sym typeface="+mn-ea"/>
              </a:rPr>
              <a:t>学习</a:t>
            </a:r>
            <a:r>
              <a:rPr lang="zh-CN" altLang="en-US" sz="2800" dirty="0">
                <a:solidFill>
                  <a:prstClr val="black"/>
                </a:solidFill>
                <a:latin typeface="+mn-ea"/>
                <a:sym typeface="+mn-ea"/>
              </a:rPr>
              <a:t>使用示波器观察铁磁材料的</a:t>
            </a:r>
            <a:r>
              <a:rPr lang="zh-CN" altLang="en-US" sz="2800" u="sng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磁滞回线</a:t>
            </a:r>
            <a:r>
              <a:rPr lang="zh-CN" altLang="en-US" sz="2800" kern="0" dirty="0" smtClean="0">
                <a:solidFill>
                  <a:prstClr val="black"/>
                </a:solidFill>
                <a:latin typeface="+mn-ea"/>
                <a:sym typeface="+mn-ea"/>
              </a:rPr>
              <a:t>。</a:t>
            </a:r>
            <a:endParaRPr lang="zh-CN" altLang="en-US" sz="2800" kern="0" dirty="0" smtClean="0">
              <a:solidFill>
                <a:prstClr val="black"/>
              </a:solidFill>
              <a:latin typeface="+mn-ea"/>
              <a:sym typeface="+mn-ea"/>
            </a:endParaRPr>
          </a:p>
          <a:p>
            <a:pPr marL="567055" lvl="0" indent="-567055">
              <a:lnSpc>
                <a:spcPct val="140000"/>
              </a:lnSpc>
              <a:spcBef>
                <a:spcPct val="90000"/>
              </a:spcBef>
              <a:buClr>
                <a:srgbClr val="00CC99"/>
              </a:buClr>
              <a:buSzPct val="110000"/>
              <a:buBlip>
                <a:blip r:embed="rId1"/>
              </a:buBlip>
              <a:tabLst>
                <a:tab pos="566420" algn="l"/>
              </a:tabLst>
              <a:defRPr/>
            </a:pPr>
            <a:r>
              <a:rPr lang="zh-CN" altLang="en-US" sz="2800" kern="0" dirty="0">
                <a:solidFill>
                  <a:prstClr val="black"/>
                </a:solidFill>
                <a:latin typeface="+mn-ea"/>
                <a:sym typeface="+mn-ea"/>
              </a:rPr>
              <a:t>掌握铁磁材料基本</a:t>
            </a:r>
            <a:r>
              <a:rPr lang="zh-CN" altLang="en-US" sz="2800" u="sng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sym typeface="+mn-ea"/>
              </a:rPr>
              <a:t>磁化曲线</a:t>
            </a:r>
            <a:r>
              <a:rPr lang="zh-CN" altLang="en-US" sz="2800" kern="0" dirty="0">
                <a:solidFill>
                  <a:prstClr val="black"/>
                </a:solidFill>
                <a:latin typeface="+mn-ea"/>
                <a:sym typeface="+mn-ea"/>
              </a:rPr>
              <a:t>的</a:t>
            </a:r>
            <a:r>
              <a:rPr lang="zh-CN" altLang="en-US" sz="2800" kern="0" dirty="0" smtClean="0">
                <a:solidFill>
                  <a:prstClr val="black"/>
                </a:solidFill>
                <a:latin typeface="+mn-ea"/>
                <a:sym typeface="+mn-ea"/>
              </a:rPr>
              <a:t>测量。</a:t>
            </a:r>
            <a:endParaRPr lang="zh-CN" altLang="en-US" sz="2800" b="1" dirty="0">
              <a:solidFill>
                <a:prstClr val="black"/>
              </a:solidFill>
              <a:latin typeface="宋体" panose="02010600030101010101" pitchFamily="2" charset="-122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3060065" y="692785"/>
            <a:ext cx="3448050" cy="575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 b="1" dirty="0">
                <a:solidFill>
                  <a:prstClr val="black"/>
                </a:solidFill>
                <a:latin typeface="宋体" panose="02010600030101010101" pitchFamily="2" charset="-122"/>
                <a:ea typeface="隶书" panose="02010509060101010101" pitchFamily="1" charset="-122"/>
              </a:rPr>
              <a:t>作图类数据处理</a:t>
            </a:r>
            <a:endParaRPr lang="zh-CN" altLang="en-US"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5523" y="1"/>
            <a:ext cx="7302500" cy="108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实 验 原 理 </a:t>
            </a:r>
            <a:endParaRPr kumimoji="0" lang="zh-CN" altLang="en-US" sz="4800" b="1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pic>
        <p:nvPicPr>
          <p:cNvPr id="25" name="Picture 5" descr="j011587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42" y="836636"/>
            <a:ext cx="352742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3"/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175895" y="1080135"/>
            <a:ext cx="8719185" cy="2489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defRPr/>
            </a:pPr>
            <a:r>
              <a:rPr lang="zh-CN" altLang="en-US" sz="2400" kern="0" dirty="0">
                <a:solidFill>
                  <a:prstClr val="black"/>
                </a:solidFill>
                <a:latin typeface="+mn-ea"/>
              </a:rPr>
              <a:t>磁介质的磁化规律可用磁感应强度</a:t>
            </a:r>
            <a:r>
              <a:rPr lang="en-US" altLang="zh-CN" sz="2400" kern="0" dirty="0">
                <a:solidFill>
                  <a:prstClr val="black"/>
                </a:solidFill>
                <a:latin typeface="+mn-ea"/>
              </a:rPr>
              <a:t>B</a:t>
            </a:r>
            <a:r>
              <a:rPr lang="zh-CN" altLang="en-US" sz="2400" kern="0" dirty="0">
                <a:solidFill>
                  <a:prstClr val="black"/>
                </a:solidFill>
                <a:latin typeface="+mn-ea"/>
              </a:rPr>
              <a:t>、磁化强度</a:t>
            </a:r>
            <a:r>
              <a:rPr lang="en-US" altLang="zh-CN" sz="2400" kern="0" dirty="0">
                <a:solidFill>
                  <a:prstClr val="black"/>
                </a:solidFill>
                <a:latin typeface="+mn-ea"/>
              </a:rPr>
              <a:t>M</a:t>
            </a:r>
            <a:r>
              <a:rPr lang="zh-CN" altLang="en-US" sz="2400" kern="0" dirty="0">
                <a:solidFill>
                  <a:prstClr val="black"/>
                </a:solidFill>
                <a:latin typeface="+mn-ea"/>
              </a:rPr>
              <a:t>和磁场强度</a:t>
            </a:r>
            <a:r>
              <a:rPr lang="en-US" altLang="zh-CN" sz="2400" kern="0" dirty="0">
                <a:solidFill>
                  <a:prstClr val="black"/>
                </a:solidFill>
                <a:latin typeface="+mn-ea"/>
              </a:rPr>
              <a:t>H</a:t>
            </a:r>
            <a:r>
              <a:rPr lang="zh-CN" altLang="en-US" sz="2400" kern="0" dirty="0">
                <a:solidFill>
                  <a:prstClr val="black"/>
                </a:solidFill>
                <a:latin typeface="+mn-ea"/>
              </a:rPr>
              <a:t>来描述，它们满足条件：</a:t>
            </a:r>
            <a:endParaRPr lang="zh-CN" altLang="en-US" sz="2400" kern="0" dirty="0">
              <a:solidFill>
                <a:prstClr val="black"/>
              </a:solidFill>
              <a:latin typeface="+mn-ea"/>
            </a:endParaRPr>
          </a:p>
          <a:p>
            <a:pPr marL="342900" lvl="0" indent="-3429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defRPr/>
            </a:pPr>
            <a:endParaRPr lang="zh-CN" altLang="en-US" sz="2400" kern="0" dirty="0">
              <a:solidFill>
                <a:prstClr val="black"/>
              </a:solidFill>
              <a:latin typeface="+mn-ea"/>
            </a:endParaRPr>
          </a:p>
          <a:p>
            <a:pPr marL="342900" lvl="0" indent="-3429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defRPr/>
            </a:pPr>
            <a:r>
              <a:rPr lang="en-US" altLang="zh-CN" sz="2400" kern="0" dirty="0">
                <a:solidFill>
                  <a:prstClr val="black"/>
                </a:solidFill>
                <a:latin typeface="+mn-ea"/>
              </a:rPr>
              <a:t>  </a:t>
            </a:r>
            <a:r>
              <a:rPr lang="zh-CN" altLang="en-US" sz="2400" kern="0" dirty="0">
                <a:solidFill>
                  <a:prstClr val="black"/>
                </a:solidFill>
                <a:latin typeface="+mn-ea"/>
              </a:rPr>
              <a:t>为真空磁导率，</a:t>
            </a:r>
            <a:r>
              <a:rPr lang="en-US" altLang="zh-CN" sz="2400" kern="0" dirty="0">
                <a:solidFill>
                  <a:prstClr val="black"/>
                </a:solidFill>
                <a:latin typeface="+mn-ea"/>
              </a:rPr>
              <a:t>  </a:t>
            </a:r>
            <a:r>
              <a:rPr lang="zh-CN" altLang="en-US" sz="2400" kern="0" dirty="0">
                <a:solidFill>
                  <a:prstClr val="black"/>
                </a:solidFill>
                <a:latin typeface="+mn-ea"/>
              </a:rPr>
              <a:t>为相对磁导率，</a:t>
            </a:r>
            <a:r>
              <a:rPr lang="en-US" altLang="zh-CN" sz="2400" kern="0" dirty="0">
                <a:solidFill>
                  <a:prstClr val="black"/>
                </a:solidFill>
                <a:latin typeface="+mn-ea"/>
              </a:rPr>
              <a:t>        </a:t>
            </a:r>
            <a:r>
              <a:rPr lang="zh-CN" altLang="en-US" sz="2400" kern="0" dirty="0">
                <a:solidFill>
                  <a:prstClr val="black"/>
                </a:solidFill>
                <a:latin typeface="+mn-ea"/>
              </a:rPr>
              <a:t>为绝对磁导率</a:t>
            </a:r>
            <a:endParaRPr lang="zh-CN" altLang="en-US" sz="2400" kern="0" dirty="0">
              <a:solidFill>
                <a:prstClr val="black"/>
              </a:solidFill>
              <a:latin typeface="+mn-ea"/>
            </a:endParaRPr>
          </a:p>
          <a:p>
            <a:pPr marL="342900" lvl="0" indent="-3429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defRPr/>
            </a:pPr>
            <a:endParaRPr lang="zh-CN" altLang="en-US" sz="2400" kern="0" dirty="0">
              <a:solidFill>
                <a:prstClr val="black"/>
              </a:solidFill>
              <a:latin typeface="+mn-ea"/>
            </a:endParaRPr>
          </a:p>
          <a:p>
            <a:pPr marL="342900" lvl="0" indent="-3429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defRPr/>
            </a:pPr>
            <a:endParaRPr lang="zh-CN" altLang="en-US" sz="2400" kern="0" dirty="0">
              <a:solidFill>
                <a:prstClr val="black"/>
              </a:solidFill>
              <a:latin typeface="+mn-ea"/>
              <a:sym typeface="+mn-ea"/>
            </a:endParaRPr>
          </a:p>
        </p:txBody>
      </p:sp>
      <p:graphicFrame>
        <p:nvGraphicFramePr>
          <p:cNvPr id="2" name="对象 1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1691640" y="2132965"/>
          <a:ext cx="6299200" cy="506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6" imgW="2844800" imgH="228600" progId="Equation.KSEE3">
                  <p:embed/>
                </p:oleObj>
              </mc:Choice>
              <mc:Fallback>
                <p:oleObj name="" r:id="rId6" imgW="28448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91640" y="2132965"/>
                        <a:ext cx="6299200" cy="506095"/>
                      </a:xfrm>
                      <a:prstGeom prst="rect">
                        <a:avLst/>
                      </a:prstGeom>
                      <a:gradFill>
                        <a:gsLst>
                          <a:gs pos="98000">
                            <a:srgbClr val="FBFB11"/>
                          </a:gs>
                          <a:gs pos="100000">
                            <a:srgbClr val="838309"/>
                          </a:gs>
                        </a:gsLst>
                        <a:lin ang="5400000" scaled="0"/>
                      </a:gra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568643" y="2780983"/>
          <a:ext cx="356870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9" imgW="190500" imgH="228600" progId="Equation.KSEE3">
                  <p:embed/>
                </p:oleObj>
              </mc:Choice>
              <mc:Fallback>
                <p:oleObj name="" r:id="rId9" imgW="1905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8643" y="2780983"/>
                        <a:ext cx="356870" cy="428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2987675" y="2756218"/>
          <a:ext cx="398780" cy="453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12" imgW="190500" imgH="215900" progId="Equation.KSEE3">
                  <p:embed/>
                </p:oleObj>
              </mc:Choice>
              <mc:Fallback>
                <p:oleObj name="" r:id="rId12" imgW="190500" imgH="2159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987675" y="2756218"/>
                        <a:ext cx="398780" cy="453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14"/>
            </p:custDataLst>
          </p:nvPr>
        </p:nvGraphicFramePr>
        <p:xfrm>
          <a:off x="5436235" y="2756535"/>
          <a:ext cx="1253490" cy="490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r:id="rId15" imgW="584200" imgH="228600" progId="Equation.KSEE3">
                  <p:embed/>
                </p:oleObj>
              </mc:Choice>
              <mc:Fallback>
                <p:oleObj name="" r:id="rId15" imgW="584200" imgH="228600" progId="Equation.KSEE3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436235" y="2756535"/>
                        <a:ext cx="1253490" cy="490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3"/>
          <p:cNvSpPr txBox="1">
            <a:spLocks noChangeArrowheads="1"/>
          </p:cNvSpPr>
          <p:nvPr>
            <p:custDataLst>
              <p:tags r:id="rId17"/>
            </p:custDataLst>
          </p:nvPr>
        </p:nvSpPr>
        <p:spPr>
          <a:xfrm>
            <a:off x="539750" y="3501390"/>
            <a:ext cx="8139430" cy="2640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defRPr/>
            </a:pPr>
            <a:r>
              <a:rPr lang="zh-CN" altLang="en-US" sz="2400" kern="0" dirty="0">
                <a:solidFill>
                  <a:prstClr val="black"/>
                </a:solidFill>
                <a:latin typeface="+mn-ea"/>
              </a:rPr>
              <a:t>根据</a:t>
            </a:r>
            <a:r>
              <a:rPr lang="zh-CN" altLang="en-US" sz="2400" kern="0" dirty="0">
                <a:solidFill>
                  <a:srgbClr val="FF0000"/>
                </a:solidFill>
                <a:latin typeface="+mn-ea"/>
              </a:rPr>
              <a:t>相对磁导率</a:t>
            </a:r>
            <a:r>
              <a:rPr lang="zh-CN" altLang="en-US" sz="2400" kern="0" dirty="0">
                <a:solidFill>
                  <a:prstClr val="black"/>
                </a:solidFill>
                <a:latin typeface="+mn-ea"/>
              </a:rPr>
              <a:t>的不同可以将材料分为三类：</a:t>
            </a:r>
            <a:endParaRPr lang="zh-CN" altLang="en-US" sz="2400" kern="0" dirty="0">
              <a:solidFill>
                <a:prstClr val="black"/>
              </a:solidFill>
              <a:latin typeface="+mn-ea"/>
            </a:endParaRPr>
          </a:p>
          <a:p>
            <a:pPr marL="342900" lvl="0" indent="-3429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defRPr/>
            </a:pPr>
            <a:r>
              <a:rPr lang="zh-CN" altLang="en-US" sz="2400" kern="0" dirty="0">
                <a:solidFill>
                  <a:srgbClr val="FF0000"/>
                </a:solidFill>
                <a:latin typeface="+mn-ea"/>
              </a:rPr>
              <a:t>顺磁质</a:t>
            </a:r>
            <a:r>
              <a:rPr lang="zh-CN" altLang="en-US" sz="2400" kern="0" dirty="0">
                <a:solidFill>
                  <a:prstClr val="black"/>
                </a:solidFill>
                <a:latin typeface="+mn-ea"/>
              </a:rPr>
              <a:t>：   略大于</a:t>
            </a:r>
            <a:r>
              <a:rPr lang="en-US" altLang="zh-CN" sz="2400" kern="0" dirty="0">
                <a:solidFill>
                  <a:prstClr val="black"/>
                </a:solidFill>
                <a:latin typeface="+mn-ea"/>
              </a:rPr>
              <a:t>1</a:t>
            </a:r>
            <a:r>
              <a:rPr lang="zh-CN" altLang="en-US" sz="2400" kern="0" dirty="0">
                <a:solidFill>
                  <a:prstClr val="black"/>
                </a:solidFill>
                <a:latin typeface="+mn-ea"/>
              </a:rPr>
              <a:t>，磁场增加（铝、锰等）</a:t>
            </a:r>
            <a:endParaRPr lang="zh-CN" altLang="en-US" sz="2400" kern="0" dirty="0">
              <a:solidFill>
                <a:prstClr val="black"/>
              </a:solidFill>
              <a:latin typeface="+mn-ea"/>
            </a:endParaRPr>
          </a:p>
          <a:p>
            <a:pPr marL="342900" lvl="0" indent="-3429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defRPr/>
            </a:pPr>
            <a:r>
              <a:rPr lang="zh-CN" altLang="en-US" sz="2400" kern="0" dirty="0">
                <a:solidFill>
                  <a:srgbClr val="FF0000"/>
                </a:solidFill>
                <a:latin typeface="+mn-ea"/>
              </a:rPr>
              <a:t>抗磁质</a:t>
            </a:r>
            <a:r>
              <a:rPr lang="zh-CN" altLang="en-US" sz="2400" kern="0" dirty="0">
                <a:solidFill>
                  <a:prstClr val="black"/>
                </a:solidFill>
                <a:latin typeface="+mn-ea"/>
              </a:rPr>
              <a:t>：   </a:t>
            </a:r>
            <a:r>
              <a:rPr lang="zh-CN" altLang="en-US" sz="2400" kern="0" dirty="0">
                <a:solidFill>
                  <a:prstClr val="black"/>
                </a:solidFill>
                <a:latin typeface="+mn-ea"/>
                <a:sym typeface="+mn-ea"/>
              </a:rPr>
              <a:t>略小于</a:t>
            </a:r>
            <a:r>
              <a:rPr lang="en-US" altLang="zh-CN" sz="2400" kern="0" dirty="0">
                <a:solidFill>
                  <a:prstClr val="black"/>
                </a:solidFill>
                <a:latin typeface="+mn-ea"/>
                <a:sym typeface="+mn-ea"/>
              </a:rPr>
              <a:t>1</a:t>
            </a:r>
            <a:r>
              <a:rPr lang="zh-CN" altLang="en-US" sz="2400" kern="0" dirty="0">
                <a:solidFill>
                  <a:prstClr val="black"/>
                </a:solidFill>
                <a:latin typeface="+mn-ea"/>
                <a:sym typeface="+mn-ea"/>
              </a:rPr>
              <a:t>，磁场减小（铜、铋等）</a:t>
            </a:r>
            <a:endParaRPr lang="zh-CN" altLang="en-US" sz="2400" kern="0" dirty="0">
              <a:solidFill>
                <a:prstClr val="black"/>
              </a:solidFill>
              <a:latin typeface="+mn-ea"/>
              <a:sym typeface="+mn-ea"/>
            </a:endParaRPr>
          </a:p>
          <a:p>
            <a:pPr marL="342900" lvl="0" indent="-34290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defRPr/>
            </a:pPr>
            <a:r>
              <a:rPr lang="zh-CN" altLang="en-US" sz="2400" kern="0" dirty="0">
                <a:solidFill>
                  <a:srgbClr val="FF0000"/>
                </a:solidFill>
                <a:latin typeface="+mn-ea"/>
                <a:sym typeface="+mn-ea"/>
              </a:rPr>
              <a:t>铁磁质</a:t>
            </a:r>
            <a:r>
              <a:rPr lang="zh-CN" altLang="en-US" sz="2400" kern="0" dirty="0">
                <a:solidFill>
                  <a:prstClr val="black"/>
                </a:solidFill>
                <a:latin typeface="+mn-ea"/>
                <a:sym typeface="+mn-ea"/>
              </a:rPr>
              <a:t>：   远大于</a:t>
            </a:r>
            <a:r>
              <a:rPr lang="en-US" altLang="zh-CN" sz="2400" kern="0" dirty="0">
                <a:solidFill>
                  <a:prstClr val="black"/>
                </a:solidFill>
                <a:latin typeface="+mn-ea"/>
                <a:sym typeface="+mn-ea"/>
              </a:rPr>
              <a:t>1</a:t>
            </a:r>
            <a:r>
              <a:rPr lang="zh-CN" altLang="en-US" sz="2400" kern="0" dirty="0">
                <a:solidFill>
                  <a:prstClr val="black"/>
                </a:solidFill>
                <a:latin typeface="+mn-ea"/>
                <a:sym typeface="+mn-ea"/>
              </a:rPr>
              <a:t>，磁场非常强（铁、钴等）</a:t>
            </a:r>
            <a:endParaRPr lang="zh-CN" altLang="en-US" sz="2400" kern="0" dirty="0">
              <a:solidFill>
                <a:prstClr val="black"/>
              </a:solidFill>
              <a:latin typeface="+mn-ea"/>
              <a:sym typeface="+mn-ea"/>
            </a:endParaRPr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18"/>
            </p:custDataLst>
          </p:nvPr>
        </p:nvGraphicFramePr>
        <p:xfrm>
          <a:off x="2195830" y="4221480"/>
          <a:ext cx="356235" cy="403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19" imgW="190500" imgH="215900" progId="Equation.KSEE3">
                  <p:embed/>
                </p:oleObj>
              </mc:Choice>
              <mc:Fallback>
                <p:oleObj name="" r:id="rId19" imgW="190500" imgH="2159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95830" y="4221480"/>
                        <a:ext cx="356235" cy="403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21"/>
            </p:custDataLst>
          </p:nvPr>
        </p:nvGraphicFramePr>
        <p:xfrm>
          <a:off x="2195830" y="4859020"/>
          <a:ext cx="356235" cy="403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22" imgW="190500" imgH="215900" progId="Equation.KSEE3">
                  <p:embed/>
                </p:oleObj>
              </mc:Choice>
              <mc:Fallback>
                <p:oleObj name="" r:id="rId22" imgW="190500" imgH="2159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95830" y="4859020"/>
                        <a:ext cx="356235" cy="403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23"/>
            </p:custDataLst>
          </p:nvPr>
        </p:nvGraphicFramePr>
        <p:xfrm>
          <a:off x="2195830" y="5517515"/>
          <a:ext cx="356235" cy="403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24" imgW="190500" imgH="215900" progId="Equation.KSEE3">
                  <p:embed/>
                </p:oleObj>
              </mc:Choice>
              <mc:Fallback>
                <p:oleObj name="" r:id="rId24" imgW="190500" imgH="2159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195830" y="5517515"/>
                        <a:ext cx="356235" cy="403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0"/>
          <p:cNvSpPr>
            <a:spLocks noChangeArrowheads="1"/>
          </p:cNvSpPr>
          <p:nvPr/>
        </p:nvSpPr>
        <p:spPr bwMode="white">
          <a:xfrm>
            <a:off x="0" y="188595"/>
            <a:ext cx="2691130" cy="575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marL="342900" lvl="0" indent="-34290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3200" b="1" u="sng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磁滞回线</a:t>
            </a:r>
            <a:endParaRPr lang="en-US" altLang="zh-CN" sz="3200" u="sng" kern="0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26" y="908534"/>
            <a:ext cx="4609482" cy="2435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1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磁材料具有这种保持原定磁化状态的性质称为</a:t>
            </a:r>
            <a:r>
              <a:rPr lang="zh-CN" altLang="en-US" sz="20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磁滞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。给绕有线圈的硅钢片铁芯施加磁化电流，在磁场强度</a:t>
            </a: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H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经历一周期单调变化过程中，铁芯中的磁感应强度</a:t>
            </a: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B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随磁场强度</a:t>
            </a:r>
            <a:r>
              <a:rPr lang="en-US" altLang="zh-CN" sz="2000" dirty="0">
                <a:solidFill>
                  <a:prstClr val="black"/>
                </a:solidFill>
                <a:latin typeface="+mn-ea"/>
              </a:rPr>
              <a:t>H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的变化而变化，形成闭合曲线</a:t>
            </a:r>
            <a:r>
              <a:rPr lang="en-US" altLang="zh-CN" sz="2000" dirty="0" err="1">
                <a:solidFill>
                  <a:prstClr val="black"/>
                </a:solidFill>
                <a:latin typeface="+mn-ea"/>
              </a:rPr>
              <a:t>abcdefa</a:t>
            </a:r>
            <a:r>
              <a:rPr lang="zh-CN" altLang="en-US" sz="2000" dirty="0">
                <a:solidFill>
                  <a:prstClr val="black"/>
                </a:solidFill>
                <a:latin typeface="+mn-ea"/>
              </a:rPr>
              <a:t>，反映材料磁滞的特性，称为</a:t>
            </a:r>
            <a:r>
              <a:rPr lang="zh-CN" altLang="en-US" sz="20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磁滞回线</a:t>
            </a:r>
            <a:r>
              <a:rPr lang="zh-CN" altLang="en-US" sz="2000" dirty="0">
                <a:solidFill>
                  <a:prstClr val="black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。</a:t>
            </a:r>
            <a:endParaRPr lang="en-US" altLang="zh-CN" sz="2000" kern="0" dirty="0">
              <a:solidFill>
                <a:prstClr val="black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/>
          <a:srcRect l="3221" t="2489" r="1883" b="3391"/>
          <a:stretch>
            <a:fillRect/>
          </a:stretch>
        </p:blipFill>
        <p:spPr>
          <a:xfrm>
            <a:off x="4681220" y="188339"/>
            <a:ext cx="4344383" cy="30424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矩形 2"/>
          <p:cNvSpPr/>
          <p:nvPr/>
        </p:nvSpPr>
        <p:spPr>
          <a:xfrm>
            <a:off x="35843" y="3357048"/>
            <a:ext cx="8989764" cy="3353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当</a:t>
            </a:r>
            <a:r>
              <a:rPr lang="en-US" altLang="zh-CN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H</a:t>
            </a:r>
            <a:r>
              <a:rPr lang="zh-CN" altLang="en-US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从</a:t>
            </a:r>
            <a:r>
              <a:rPr lang="en-US" altLang="zh-CN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0</a:t>
            </a:r>
            <a:r>
              <a:rPr lang="zh-CN" altLang="en-US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增大到</a:t>
            </a:r>
            <a:r>
              <a:rPr lang="en-US" altLang="zh-CN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H</a:t>
            </a:r>
            <a:r>
              <a:rPr lang="en-US" altLang="zh-CN" sz="2000" kern="0" baseline="-25000" dirty="0">
                <a:solidFill>
                  <a:prstClr val="black"/>
                </a:solidFill>
                <a:latin typeface="宋体" panose="02010600030101010101" pitchFamily="2" charset="-122"/>
              </a:rPr>
              <a:t>m</a:t>
            </a:r>
            <a:r>
              <a:rPr lang="zh-CN" altLang="en-US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时，</a:t>
            </a:r>
            <a:r>
              <a:rPr lang="en-US" altLang="zh-CN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B</a:t>
            </a:r>
            <a:r>
              <a:rPr lang="zh-CN" altLang="en-US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沿</a:t>
            </a:r>
            <a:r>
              <a:rPr lang="en-US" altLang="zh-CN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oa</a:t>
            </a:r>
            <a:r>
              <a:rPr lang="zh-CN" altLang="en-US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增加，到达</a:t>
            </a:r>
            <a:r>
              <a:rPr lang="en-US" altLang="zh-CN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B</a:t>
            </a:r>
            <a:r>
              <a:rPr lang="en-US" altLang="zh-CN" sz="2000" kern="0" baseline="-25000" dirty="0">
                <a:solidFill>
                  <a:prstClr val="black"/>
                </a:solidFill>
                <a:latin typeface="宋体" panose="02010600030101010101" pitchFamily="2" charset="-122"/>
              </a:rPr>
              <a:t>m</a:t>
            </a:r>
            <a:r>
              <a:rPr lang="zh-CN" altLang="en-US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时为磁饱和状态，</a:t>
            </a:r>
            <a:r>
              <a:rPr lang="en-US" altLang="zh-CN" sz="2000" kern="0" dirty="0" err="1">
                <a:solidFill>
                  <a:prstClr val="black"/>
                </a:solidFill>
                <a:latin typeface="宋体" panose="02010600030101010101" pitchFamily="2" charset="-122"/>
              </a:rPr>
              <a:t>B</a:t>
            </a:r>
            <a:r>
              <a:rPr lang="en-US" altLang="zh-CN" sz="2000" kern="0" baseline="-25000" dirty="0" err="1">
                <a:solidFill>
                  <a:prstClr val="black"/>
                </a:solidFill>
                <a:latin typeface="宋体" panose="02010600030101010101" pitchFamily="2" charset="-122"/>
              </a:rPr>
              <a:t>m</a:t>
            </a:r>
            <a:r>
              <a:rPr lang="zh-CN" altLang="en-US" sz="2000" kern="0" dirty="0" err="1">
                <a:solidFill>
                  <a:prstClr val="black"/>
                </a:solidFill>
                <a:latin typeface="宋体" panose="02010600030101010101" pitchFamily="2" charset="-122"/>
              </a:rPr>
              <a:t>称</a:t>
            </a:r>
            <a:r>
              <a:rPr lang="zh-CN" altLang="en-US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为</a:t>
            </a:r>
            <a:r>
              <a:rPr lang="zh-CN" altLang="en-US" sz="20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饱和磁感应强度</a:t>
            </a:r>
            <a:r>
              <a:rPr lang="zh-CN" altLang="en-US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；</a:t>
            </a:r>
            <a:endParaRPr lang="en-US" altLang="zh-CN" sz="2000" kern="0" dirty="0">
              <a:solidFill>
                <a:prstClr val="black"/>
              </a:solidFill>
              <a:latin typeface="宋体" panose="02010600030101010101" pitchFamily="2" charset="-122"/>
            </a:endParaRPr>
          </a:p>
          <a:p>
            <a:pPr marL="342900" lvl="0" indent="-342900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铁磁材料达饱和后，减小</a:t>
            </a:r>
            <a:r>
              <a:rPr lang="en-US" altLang="zh-CN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H</a:t>
            </a:r>
            <a:r>
              <a:rPr lang="zh-CN" altLang="en-US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，</a:t>
            </a:r>
            <a:r>
              <a:rPr lang="en-US" altLang="zh-CN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B</a:t>
            </a:r>
            <a:r>
              <a:rPr lang="zh-CN" altLang="en-US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沿</a:t>
            </a:r>
            <a:r>
              <a:rPr lang="en-US" altLang="zh-CN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ab</a:t>
            </a:r>
            <a:r>
              <a:rPr lang="zh-CN" altLang="en-US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下降，当</a:t>
            </a:r>
            <a:r>
              <a:rPr lang="en-US" altLang="zh-CN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H=0</a:t>
            </a:r>
            <a:r>
              <a:rPr lang="zh-CN" altLang="en-US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时</a:t>
            </a:r>
            <a:r>
              <a:rPr lang="en-US" altLang="zh-CN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B≠0</a:t>
            </a:r>
            <a:r>
              <a:rPr lang="zh-CN" altLang="en-US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，铁磁材料还残留一定的磁感应强度</a:t>
            </a:r>
            <a:r>
              <a:rPr lang="en-US" altLang="zh-CN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B</a:t>
            </a:r>
            <a:r>
              <a:rPr lang="en-US" altLang="zh-CN" sz="2000" kern="0" baseline="-25000" dirty="0">
                <a:solidFill>
                  <a:prstClr val="black"/>
                </a:solidFill>
                <a:latin typeface="宋体" panose="02010600030101010101" pitchFamily="2" charset="-122"/>
              </a:rPr>
              <a:t>r</a:t>
            </a:r>
            <a:r>
              <a:rPr lang="zh-CN" altLang="en-US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，称为</a:t>
            </a:r>
            <a:r>
              <a:rPr lang="zh-CN" altLang="en-US" sz="20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剩磁</a:t>
            </a:r>
            <a:r>
              <a:rPr lang="zh-CN" altLang="en-US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；铁磁质相对磁导率</a:t>
            </a:r>
            <a:r>
              <a:rPr lang="zh-CN" altLang="en-US" sz="2000" kern="0" dirty="0">
                <a:solidFill>
                  <a:srgbClr val="FF0000"/>
                </a:solidFill>
                <a:latin typeface="宋体" panose="02010600030101010101" pitchFamily="2" charset="-122"/>
              </a:rPr>
              <a:t>远大于</a:t>
            </a:r>
            <a:r>
              <a:rPr lang="en-US" altLang="zh-CN" sz="2000" kern="0" dirty="0">
                <a:solidFill>
                  <a:srgbClr val="FF000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。</a:t>
            </a:r>
            <a:endParaRPr lang="en-US" altLang="zh-CN" sz="2000" kern="0" dirty="0">
              <a:solidFill>
                <a:prstClr val="black"/>
              </a:solidFill>
              <a:latin typeface="宋体" panose="02010600030101010101" pitchFamily="2" charset="-122"/>
            </a:endParaRPr>
          </a:p>
          <a:p>
            <a:pPr marL="342900" lvl="0" indent="-342900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使铁磁物质完全退磁（</a:t>
            </a:r>
            <a:r>
              <a:rPr lang="en-US" altLang="zh-CN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B=0</a:t>
            </a:r>
            <a:r>
              <a:rPr lang="zh-CN" altLang="en-US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），需施加反方向磁场强度</a:t>
            </a:r>
            <a:r>
              <a:rPr lang="en-US" altLang="zh-CN" sz="2000" kern="0" dirty="0" err="1">
                <a:solidFill>
                  <a:prstClr val="black"/>
                </a:solidFill>
                <a:latin typeface="宋体" panose="02010600030101010101" pitchFamily="2" charset="-122"/>
              </a:rPr>
              <a:t>H</a:t>
            </a:r>
            <a:r>
              <a:rPr lang="en-US" altLang="zh-CN" sz="2000" kern="0" baseline="-25000" dirty="0" err="1">
                <a:solidFill>
                  <a:prstClr val="black"/>
                </a:solidFill>
                <a:latin typeface="宋体" panose="02010600030101010101" pitchFamily="2" charset="-122"/>
              </a:rPr>
              <a:t>c</a:t>
            </a:r>
            <a:r>
              <a:rPr lang="zh-CN" altLang="en-US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，</a:t>
            </a:r>
            <a:r>
              <a:rPr lang="en-US" altLang="zh-CN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B</a:t>
            </a:r>
            <a:r>
              <a:rPr lang="zh-CN" altLang="en-US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沿</a:t>
            </a:r>
            <a:r>
              <a:rPr lang="en-US" altLang="zh-CN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bc</a:t>
            </a:r>
            <a:r>
              <a:rPr lang="zh-CN" altLang="en-US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变化，</a:t>
            </a:r>
            <a:r>
              <a:rPr lang="en-US" altLang="zh-CN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H</a:t>
            </a:r>
            <a:r>
              <a:rPr lang="en-US" altLang="zh-CN" sz="2000" kern="0" baseline="-25000" dirty="0">
                <a:solidFill>
                  <a:prstClr val="black"/>
                </a:solidFill>
                <a:latin typeface="宋体" panose="02010600030101010101" pitchFamily="2" charset="-122"/>
              </a:rPr>
              <a:t>c</a:t>
            </a:r>
            <a:r>
              <a:rPr lang="zh-CN" altLang="en-US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称为</a:t>
            </a:r>
            <a:r>
              <a:rPr lang="zh-CN" altLang="en-US" sz="200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矫顽力</a:t>
            </a:r>
            <a:r>
              <a:rPr lang="zh-CN" altLang="en-US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；</a:t>
            </a:r>
            <a:endParaRPr lang="en-US" altLang="zh-CN" sz="2000" kern="0" dirty="0">
              <a:solidFill>
                <a:prstClr val="black"/>
              </a:solidFill>
              <a:latin typeface="宋体" panose="02010600030101010101" pitchFamily="2" charset="-122"/>
            </a:endParaRPr>
          </a:p>
          <a:p>
            <a:pPr marL="342900" lvl="0" indent="-342900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B</a:t>
            </a:r>
            <a:r>
              <a:rPr lang="zh-CN" altLang="en-US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与</a:t>
            </a:r>
            <a:r>
              <a:rPr lang="en-US" altLang="zh-CN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H</a:t>
            </a:r>
            <a:r>
              <a:rPr lang="zh-CN" altLang="en-US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不是线性关系，</a:t>
            </a:r>
            <a:r>
              <a:rPr lang="en-US" altLang="zh-CN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B</a:t>
            </a:r>
            <a:r>
              <a:rPr lang="zh-CN" altLang="en-US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的变化总是落后于</a:t>
            </a:r>
            <a:r>
              <a:rPr lang="en-US" altLang="zh-CN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H</a:t>
            </a:r>
            <a:r>
              <a:rPr lang="zh-CN" altLang="en-US" sz="2000" kern="0" dirty="0">
                <a:solidFill>
                  <a:prstClr val="black"/>
                </a:solidFill>
                <a:latin typeface="宋体" panose="02010600030101010101" pitchFamily="2" charset="-122"/>
              </a:rPr>
              <a:t>的变化，该磁化过程是不可逆的。</a:t>
            </a:r>
            <a:endParaRPr lang="en-US" altLang="zh-CN" sz="2000" kern="0" dirty="0">
              <a:solidFill>
                <a:prstClr val="black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64735" y="260350"/>
            <a:ext cx="1427480" cy="306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 anchor="t">
            <a:spAutoFit/>
          </a:bodyPr>
          <a:p>
            <a:r>
              <a:rPr lang="zh-CN" alt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饱和磁感应强度</a:t>
            </a:r>
            <a:endParaRPr lang="zh-CN" altLang="en-US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68035" y="836930"/>
            <a:ext cx="538480" cy="306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 anchor="t">
            <a:spAutoFit/>
          </a:bodyPr>
          <a:p>
            <a:r>
              <a:rPr lang="zh-CN" alt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剩磁</a:t>
            </a:r>
            <a:endParaRPr lang="zh-CN" altLang="en-US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2315" y="2132965"/>
            <a:ext cx="716280" cy="3067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 anchor="t">
            <a:spAutoFit/>
          </a:bodyPr>
          <a:p>
            <a:r>
              <a:rPr lang="zh-CN" altLang="en-US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sym typeface="+mn-ea"/>
              </a:rPr>
              <a:t>矫顽力</a:t>
            </a:r>
            <a:endParaRPr lang="zh-CN" altLang="en-US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25523" y="1"/>
            <a:ext cx="7302500" cy="108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实 验 原 理 </a:t>
            </a:r>
            <a:endParaRPr kumimoji="0" lang="zh-CN" altLang="en-US" sz="4800" b="1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pic>
        <p:nvPicPr>
          <p:cNvPr id="25" name="Picture 5" descr="j011587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42" y="836636"/>
            <a:ext cx="352742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250190" y="2386330"/>
            <a:ext cx="2632075" cy="3281045"/>
            <a:chOff x="394872" y="885541"/>
            <a:chExt cx="3527426" cy="4421487"/>
          </a:xfrm>
        </p:grpSpPr>
        <p:sp>
          <p:nvSpPr>
            <p:cNvPr id="7" name="Rectangle 5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94873" y="1412875"/>
              <a:ext cx="3527425" cy="38941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graphicFrame>
          <p:nvGraphicFramePr>
            <p:cNvPr id="8" name="Object 6"/>
            <p:cNvGraphicFramePr>
              <a:graphicFrameLocks noChangeAspect="1"/>
            </p:cNvGraphicFramePr>
            <p:nvPr>
              <p:custDataLst>
                <p:tags r:id="rId5"/>
              </p:custDataLst>
            </p:nvPr>
          </p:nvGraphicFramePr>
          <p:xfrm>
            <a:off x="3080335" y="3255644"/>
            <a:ext cx="403134" cy="3438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90" name="公式" r:id="rId6" imgW="266700" imgH="228600" progId="Equation.3">
                    <p:embed/>
                  </p:oleObj>
                </mc:Choice>
                <mc:Fallback>
                  <p:oleObj name="公式" r:id="rId6" imgW="266700" imgH="22860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80335" y="3255644"/>
                          <a:ext cx="403134" cy="3438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Line 7"/>
            <p:cNvSpPr>
              <a:spLocks noChangeShapeType="1"/>
            </p:cNvSpPr>
            <p:nvPr>
              <p:custDataLst>
                <p:tags r:id="rId8"/>
              </p:custDataLst>
            </p:nvPr>
          </p:nvSpPr>
          <p:spPr bwMode="auto">
            <a:xfrm>
              <a:off x="596440" y="3101114"/>
              <a:ext cx="298781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13" name="Line 8"/>
            <p:cNvSpPr>
              <a:spLocks noChangeShapeType="1"/>
            </p:cNvSpPr>
            <p:nvPr>
              <p:custDataLst>
                <p:tags r:id="rId9"/>
              </p:custDataLst>
            </p:nvPr>
          </p:nvSpPr>
          <p:spPr bwMode="auto">
            <a:xfrm flipH="1" flipV="1">
              <a:off x="2059902" y="1586721"/>
              <a:ext cx="0" cy="290709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graphicFrame>
          <p:nvGraphicFramePr>
            <p:cNvPr id="14" name="Object 9"/>
            <p:cNvGraphicFramePr>
              <a:graphicFrameLocks noChangeAspect="1"/>
            </p:cNvGraphicFramePr>
            <p:nvPr>
              <p:custDataLst>
                <p:tags r:id="rId10"/>
              </p:custDataLst>
            </p:nvPr>
          </p:nvGraphicFramePr>
          <p:xfrm>
            <a:off x="1604276" y="1619559"/>
            <a:ext cx="352743" cy="3708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91" name="公式" r:id="rId11" imgW="215900" imgH="228600" progId="Equation.3">
                    <p:embed/>
                  </p:oleObj>
                </mc:Choice>
                <mc:Fallback>
                  <p:oleObj name="公式" r:id="rId11" imgW="215900" imgH="2286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4276" y="1619559"/>
                          <a:ext cx="352743" cy="3708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5" name="Group 10"/>
            <p:cNvGrpSpPr/>
            <p:nvPr/>
          </p:nvGrpSpPr>
          <p:grpSpPr bwMode="auto">
            <a:xfrm>
              <a:off x="879894" y="2164277"/>
              <a:ext cx="2381012" cy="1838906"/>
              <a:chOff x="1584" y="2688"/>
              <a:chExt cx="1008" cy="1008"/>
            </a:xfrm>
          </p:grpSpPr>
          <p:sp>
            <p:nvSpPr>
              <p:cNvPr id="18" name="Freeform 11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2064" y="2688"/>
                <a:ext cx="528" cy="336"/>
              </a:xfrm>
              <a:custGeom>
                <a:avLst/>
                <a:gdLst>
                  <a:gd name="T0" fmla="*/ 528 w 528"/>
                  <a:gd name="T1" fmla="*/ 0 h 336"/>
                  <a:gd name="T2" fmla="*/ 184 w 528"/>
                  <a:gd name="T3" fmla="*/ 152 h 336"/>
                  <a:gd name="T4" fmla="*/ 0 w 528"/>
                  <a:gd name="T5" fmla="*/ 33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8" h="336">
                    <a:moveTo>
                      <a:pt x="528" y="0"/>
                    </a:moveTo>
                    <a:cubicBezTo>
                      <a:pt x="471" y="25"/>
                      <a:pt x="272" y="96"/>
                      <a:pt x="184" y="152"/>
                    </a:cubicBezTo>
                    <a:cubicBezTo>
                      <a:pt x="96" y="208"/>
                      <a:pt x="38" y="298"/>
                      <a:pt x="0" y="336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p>
                <a:endParaRPr lang="zh-CN" altLang="en-US"/>
              </a:p>
            </p:txBody>
          </p:sp>
          <p:sp>
            <p:nvSpPr>
              <p:cNvPr id="19" name="Freeform 12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1584" y="3024"/>
                <a:ext cx="480" cy="672"/>
              </a:xfrm>
              <a:custGeom>
                <a:avLst/>
                <a:gdLst>
                  <a:gd name="T0" fmla="*/ 480 w 480"/>
                  <a:gd name="T1" fmla="*/ 0 h 672"/>
                  <a:gd name="T2" fmla="*/ 312 w 480"/>
                  <a:gd name="T3" fmla="*/ 376 h 672"/>
                  <a:gd name="T4" fmla="*/ 0 w 480"/>
                  <a:gd name="T5" fmla="*/ 672 h 6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0" h="672">
                    <a:moveTo>
                      <a:pt x="480" y="0"/>
                    </a:moveTo>
                    <a:cubicBezTo>
                      <a:pt x="452" y="63"/>
                      <a:pt x="392" y="264"/>
                      <a:pt x="312" y="376"/>
                    </a:cubicBezTo>
                    <a:cubicBezTo>
                      <a:pt x="232" y="488"/>
                      <a:pt x="65" y="610"/>
                      <a:pt x="0" y="672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p>
                <a:endParaRPr lang="zh-CN" altLang="en-US"/>
              </a:p>
            </p:txBody>
          </p:sp>
          <p:sp>
            <p:nvSpPr>
              <p:cNvPr id="20" name="Freeform 13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2160" y="2688"/>
                <a:ext cx="432" cy="480"/>
              </a:xfrm>
              <a:custGeom>
                <a:avLst/>
                <a:gdLst>
                  <a:gd name="T0" fmla="*/ 432 w 432"/>
                  <a:gd name="T1" fmla="*/ 0 h 480"/>
                  <a:gd name="T2" fmla="*/ 128 w 432"/>
                  <a:gd name="T3" fmla="*/ 280 h 480"/>
                  <a:gd name="T4" fmla="*/ 0 w 432"/>
                  <a:gd name="T5" fmla="*/ 480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" h="480">
                    <a:moveTo>
                      <a:pt x="432" y="0"/>
                    </a:moveTo>
                    <a:cubicBezTo>
                      <a:pt x="382" y="46"/>
                      <a:pt x="200" y="200"/>
                      <a:pt x="128" y="280"/>
                    </a:cubicBezTo>
                    <a:cubicBezTo>
                      <a:pt x="56" y="360"/>
                      <a:pt x="27" y="438"/>
                      <a:pt x="0" y="480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p>
                <a:endParaRPr lang="zh-CN" altLang="en-US"/>
              </a:p>
            </p:txBody>
          </p:sp>
          <p:sp>
            <p:nvSpPr>
              <p:cNvPr id="21" name="Freeform 14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1584" y="3168"/>
                <a:ext cx="576" cy="528"/>
              </a:xfrm>
              <a:custGeom>
                <a:avLst/>
                <a:gdLst>
                  <a:gd name="T0" fmla="*/ 576 w 576"/>
                  <a:gd name="T1" fmla="*/ 0 h 528"/>
                  <a:gd name="T2" fmla="*/ 384 w 576"/>
                  <a:gd name="T3" fmla="*/ 336 h 528"/>
                  <a:gd name="T4" fmla="*/ 0 w 576"/>
                  <a:gd name="T5" fmla="*/ 528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6" h="528">
                    <a:moveTo>
                      <a:pt x="576" y="0"/>
                    </a:moveTo>
                    <a:cubicBezTo>
                      <a:pt x="544" y="56"/>
                      <a:pt x="480" y="248"/>
                      <a:pt x="384" y="336"/>
                    </a:cubicBezTo>
                    <a:cubicBezTo>
                      <a:pt x="288" y="424"/>
                      <a:pt x="80" y="488"/>
                      <a:pt x="0" y="528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p>
                <a:endParaRPr lang="zh-CN" altLang="en-US"/>
              </a:p>
            </p:txBody>
          </p:sp>
        </p:grpSp>
        <p:sp>
          <p:nvSpPr>
            <p:cNvPr id="16" name="Text Box 15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971716" y="3070208"/>
              <a:ext cx="440928" cy="703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800" b="0">
                  <a:solidFill>
                    <a:srgbClr val="1C1C1C"/>
                  </a:solidFill>
                  <a:latin typeface="Times New Roman" panose="02020603050405020304" pitchFamily="2" charset="0"/>
                  <a:ea typeface="宋体" panose="02010600030101010101" pitchFamily="2" charset="-122"/>
                </a:rPr>
                <a:t>O</a:t>
              </a:r>
              <a:endParaRPr kumimoji="0" lang="en-US" altLang="zh-CN" sz="2800" b="0">
                <a:solidFill>
                  <a:srgbClr val="1C1C1C"/>
                </a:solidFill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94872" y="885541"/>
              <a:ext cx="3527425" cy="703399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50000">
                  <a:schemeClr val="bg1"/>
                </a:gs>
                <a:gs pos="100000">
                  <a:schemeClr val="folHlink"/>
                </a:gs>
              </a:gsLst>
              <a:lin ang="5400000" scaled="1"/>
            </a:gradFill>
            <a:ln w="9525">
              <a:solidFill>
                <a:srgbClr val="9900CC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p>
              <a:pPr marL="457200" indent="-457200" algn="ctr"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Char char="n"/>
              </a:pPr>
              <a:r>
                <a:rPr lang="zh-CN" altLang="en-US" sz="2800" dirty="0">
                  <a:solidFill>
                    <a:srgbClr val="D60093"/>
                  </a:solidFill>
                  <a:latin typeface="+mn-ea"/>
                </a:rPr>
                <a:t>软磁材料</a:t>
              </a:r>
              <a:endParaRPr lang="zh-CN" altLang="en-US" sz="2800" dirty="0">
                <a:solidFill>
                  <a:srgbClr val="D60093"/>
                </a:solidFill>
                <a:latin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315970" y="2380615"/>
            <a:ext cx="2590800" cy="3259455"/>
            <a:chOff x="395288" y="1099956"/>
            <a:chExt cx="3167062" cy="3760099"/>
          </a:xfrm>
        </p:grpSpPr>
        <p:sp>
          <p:nvSpPr>
            <p:cNvPr id="2" name="Rectangle 8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95288" y="1568487"/>
              <a:ext cx="3167062" cy="32915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3" name="Line 9"/>
            <p:cNvSpPr>
              <a:spLocks noChangeShapeType="1"/>
            </p:cNvSpPr>
            <p:nvPr>
              <p:custDataLst>
                <p:tags r:id="rId20"/>
              </p:custDataLst>
            </p:nvPr>
          </p:nvSpPr>
          <p:spPr bwMode="auto">
            <a:xfrm>
              <a:off x="395288" y="3309457"/>
              <a:ext cx="3129673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4" name="Line 10"/>
            <p:cNvSpPr>
              <a:spLocks noChangeShapeType="1"/>
            </p:cNvSpPr>
            <p:nvPr>
              <p:custDataLst>
                <p:tags r:id="rId21"/>
              </p:custDataLst>
            </p:nvPr>
          </p:nvSpPr>
          <p:spPr bwMode="auto">
            <a:xfrm flipH="1" flipV="1">
              <a:off x="1873250" y="1905684"/>
              <a:ext cx="0" cy="28729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graphicFrame>
          <p:nvGraphicFramePr>
            <p:cNvPr id="11" name="Object 11"/>
            <p:cNvGraphicFramePr>
              <a:graphicFrameLocks noChangeAspect="1"/>
            </p:cNvGraphicFramePr>
            <p:nvPr>
              <p:custDataLst>
                <p:tags r:id="rId22"/>
              </p:custDataLst>
            </p:nvPr>
          </p:nvGraphicFramePr>
          <p:xfrm>
            <a:off x="3034506" y="3403683"/>
            <a:ext cx="422275" cy="3422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12" name="公式" r:id="rId23" imgW="266700" imgH="228600" progId="Equation.3">
                    <p:embed/>
                  </p:oleObj>
                </mc:Choice>
                <mc:Fallback>
                  <p:oleObj name="公式" r:id="rId23" imgW="266700" imgH="2286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34506" y="3403683"/>
                          <a:ext cx="422275" cy="3422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2"/>
            <p:cNvGraphicFramePr>
              <a:graphicFrameLocks noChangeAspect="1"/>
            </p:cNvGraphicFramePr>
            <p:nvPr>
              <p:custDataLst>
                <p:tags r:id="rId24"/>
              </p:custDataLst>
            </p:nvPr>
          </p:nvGraphicFramePr>
          <p:xfrm>
            <a:off x="1450975" y="1834534"/>
            <a:ext cx="369491" cy="369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13" name="公式" r:id="rId25" imgW="215900" imgH="228600" progId="Equation.3">
                    <p:embed/>
                  </p:oleObj>
                </mc:Choice>
                <mc:Fallback>
                  <p:oleObj name="公式" r:id="rId25" imgW="215900" imgH="228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50975" y="1834534"/>
                          <a:ext cx="369491" cy="369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2" name="Group 13"/>
            <p:cNvGrpSpPr/>
            <p:nvPr/>
          </p:nvGrpSpPr>
          <p:grpSpPr bwMode="auto">
            <a:xfrm>
              <a:off x="777975" y="2344123"/>
              <a:ext cx="2300519" cy="1930669"/>
              <a:chOff x="864" y="1968"/>
              <a:chExt cx="1728" cy="1536"/>
            </a:xfrm>
          </p:grpSpPr>
          <p:sp>
            <p:nvSpPr>
              <p:cNvPr id="23" name="Freeform 14"/>
              <p:cNvSpPr/>
              <p:nvPr>
                <p:custDataLst>
                  <p:tags r:id="rId26"/>
                </p:custDataLst>
              </p:nvPr>
            </p:nvSpPr>
            <p:spPr bwMode="auto">
              <a:xfrm>
                <a:off x="864" y="1968"/>
                <a:ext cx="1728" cy="1536"/>
              </a:xfrm>
              <a:custGeom>
                <a:avLst/>
                <a:gdLst>
                  <a:gd name="T0" fmla="*/ 0 w 1728"/>
                  <a:gd name="T1" fmla="*/ 1536 h 1536"/>
                  <a:gd name="T2" fmla="*/ 240 w 1728"/>
                  <a:gd name="T3" fmla="*/ 1392 h 1536"/>
                  <a:gd name="T4" fmla="*/ 432 w 1728"/>
                  <a:gd name="T5" fmla="*/ 1152 h 1536"/>
                  <a:gd name="T6" fmla="*/ 558 w 1728"/>
                  <a:gd name="T7" fmla="*/ 756 h 1536"/>
                  <a:gd name="T8" fmla="*/ 702 w 1728"/>
                  <a:gd name="T9" fmla="*/ 408 h 1536"/>
                  <a:gd name="T10" fmla="*/ 882 w 1728"/>
                  <a:gd name="T11" fmla="*/ 204 h 1536"/>
                  <a:gd name="T12" fmla="*/ 1062 w 1728"/>
                  <a:gd name="T13" fmla="*/ 108 h 1536"/>
                  <a:gd name="T14" fmla="*/ 1296 w 1728"/>
                  <a:gd name="T15" fmla="*/ 48 h 1536"/>
                  <a:gd name="T16" fmla="*/ 1728 w 1728"/>
                  <a:gd name="T17" fmla="*/ 0 h 1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28" h="1536">
                    <a:moveTo>
                      <a:pt x="0" y="1536"/>
                    </a:moveTo>
                    <a:cubicBezTo>
                      <a:pt x="84" y="1496"/>
                      <a:pt x="168" y="1456"/>
                      <a:pt x="240" y="1392"/>
                    </a:cubicBezTo>
                    <a:cubicBezTo>
                      <a:pt x="312" y="1328"/>
                      <a:pt x="379" y="1258"/>
                      <a:pt x="432" y="1152"/>
                    </a:cubicBezTo>
                    <a:cubicBezTo>
                      <a:pt x="485" y="1046"/>
                      <a:pt x="513" y="880"/>
                      <a:pt x="558" y="756"/>
                    </a:cubicBezTo>
                    <a:cubicBezTo>
                      <a:pt x="603" y="632"/>
                      <a:pt x="648" y="500"/>
                      <a:pt x="702" y="408"/>
                    </a:cubicBezTo>
                    <a:cubicBezTo>
                      <a:pt x="756" y="316"/>
                      <a:pt x="822" y="254"/>
                      <a:pt x="882" y="204"/>
                    </a:cubicBezTo>
                    <a:cubicBezTo>
                      <a:pt x="942" y="154"/>
                      <a:pt x="993" y="134"/>
                      <a:pt x="1062" y="108"/>
                    </a:cubicBezTo>
                    <a:cubicBezTo>
                      <a:pt x="1131" y="82"/>
                      <a:pt x="1185" y="66"/>
                      <a:pt x="1296" y="48"/>
                    </a:cubicBezTo>
                    <a:cubicBezTo>
                      <a:pt x="1407" y="30"/>
                      <a:pt x="1656" y="8"/>
                      <a:pt x="1728" y="0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endParaRPr lang="zh-CN" altLang="en-US"/>
              </a:p>
            </p:txBody>
          </p:sp>
          <p:sp>
            <p:nvSpPr>
              <p:cNvPr id="24" name="Freeform 15"/>
              <p:cNvSpPr/>
              <p:nvPr>
                <p:custDataLst>
                  <p:tags r:id="rId27"/>
                </p:custDataLst>
              </p:nvPr>
            </p:nvSpPr>
            <p:spPr bwMode="auto">
              <a:xfrm>
                <a:off x="864" y="1968"/>
                <a:ext cx="1728" cy="1536"/>
              </a:xfrm>
              <a:custGeom>
                <a:avLst/>
                <a:gdLst>
                  <a:gd name="T0" fmla="*/ 0 w 1728"/>
                  <a:gd name="T1" fmla="*/ 1536 h 1536"/>
                  <a:gd name="T2" fmla="*/ 438 w 1728"/>
                  <a:gd name="T3" fmla="*/ 1476 h 1536"/>
                  <a:gd name="T4" fmla="*/ 846 w 1728"/>
                  <a:gd name="T5" fmla="*/ 1314 h 1536"/>
                  <a:gd name="T6" fmla="*/ 1008 w 1728"/>
                  <a:gd name="T7" fmla="*/ 1116 h 1536"/>
                  <a:gd name="T8" fmla="*/ 1152 w 1728"/>
                  <a:gd name="T9" fmla="*/ 768 h 1536"/>
                  <a:gd name="T10" fmla="*/ 1296 w 1728"/>
                  <a:gd name="T11" fmla="*/ 384 h 1536"/>
                  <a:gd name="T12" fmla="*/ 1440 w 1728"/>
                  <a:gd name="T13" fmla="*/ 192 h 1536"/>
                  <a:gd name="T14" fmla="*/ 1728 w 1728"/>
                  <a:gd name="T15" fmla="*/ 0 h 1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28" h="1536">
                    <a:moveTo>
                      <a:pt x="0" y="1536"/>
                    </a:moveTo>
                    <a:cubicBezTo>
                      <a:pt x="73" y="1526"/>
                      <a:pt x="297" y="1513"/>
                      <a:pt x="438" y="1476"/>
                    </a:cubicBezTo>
                    <a:cubicBezTo>
                      <a:pt x="579" y="1439"/>
                      <a:pt x="751" y="1374"/>
                      <a:pt x="846" y="1314"/>
                    </a:cubicBezTo>
                    <a:cubicBezTo>
                      <a:pt x="941" y="1254"/>
                      <a:pt x="957" y="1207"/>
                      <a:pt x="1008" y="1116"/>
                    </a:cubicBezTo>
                    <a:cubicBezTo>
                      <a:pt x="1059" y="1025"/>
                      <a:pt x="1104" y="890"/>
                      <a:pt x="1152" y="768"/>
                    </a:cubicBezTo>
                    <a:cubicBezTo>
                      <a:pt x="1200" y="646"/>
                      <a:pt x="1248" y="480"/>
                      <a:pt x="1296" y="384"/>
                    </a:cubicBezTo>
                    <a:cubicBezTo>
                      <a:pt x="1344" y="288"/>
                      <a:pt x="1368" y="256"/>
                      <a:pt x="1440" y="192"/>
                    </a:cubicBezTo>
                    <a:cubicBezTo>
                      <a:pt x="1512" y="128"/>
                      <a:pt x="1680" y="32"/>
                      <a:pt x="1728" y="0"/>
                    </a:cubicBezTo>
                  </a:path>
                </a:pathLst>
              </a:custGeom>
              <a:noFill/>
              <a:ln w="28575" cap="flat" cmpd="sng">
                <a:solidFill>
                  <a:srgbClr val="0000FF"/>
                </a:solidFill>
                <a:prstDash val="solid"/>
                <a:miter lim="800000"/>
                <a:headEnd type="none" w="med" len="med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endParaRPr lang="zh-CN" altLang="en-US"/>
              </a:p>
            </p:txBody>
          </p:sp>
        </p:grpSp>
        <p:sp>
          <p:nvSpPr>
            <p:cNvPr id="26" name="Text Box 16"/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1435132" y="3203320"/>
              <a:ext cx="439870" cy="6021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800" b="0" dirty="0">
                  <a:solidFill>
                    <a:srgbClr val="1C1C1C"/>
                  </a:solidFill>
                  <a:latin typeface="Times New Roman" panose="02020603050405020304" pitchFamily="2" charset="0"/>
                  <a:ea typeface="宋体" panose="02010600030101010101" pitchFamily="2" charset="-122"/>
                </a:rPr>
                <a:t>O</a:t>
              </a:r>
              <a:endParaRPr kumimoji="0" lang="en-US" altLang="zh-CN" sz="2800" b="0" dirty="0">
                <a:solidFill>
                  <a:srgbClr val="1C1C1C"/>
                </a:solidFill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27" name="Rectangle 17"/>
            <p:cNvSpPr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95288" y="1099956"/>
              <a:ext cx="3167062" cy="531087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p>
              <a:pPr marL="457200" indent="-457200" algn="ctr">
                <a:spcBef>
                  <a:spcPct val="0"/>
                </a:spcBef>
                <a:buFont typeface="Wingdings" panose="05000000000000000000" pitchFamily="2" charset="2"/>
                <a:buChar char="n"/>
              </a:pPr>
              <a:r>
                <a:rPr lang="zh-CN" altLang="en-US" sz="2400" dirty="0">
                  <a:solidFill>
                    <a:srgbClr val="D60093"/>
                  </a:solidFill>
                  <a:latin typeface="+mn-ea"/>
                </a:rPr>
                <a:t>硬磁材料</a:t>
              </a:r>
              <a:endParaRPr lang="zh-CN" altLang="en-US" sz="2400" dirty="0">
                <a:solidFill>
                  <a:srgbClr val="D60093"/>
                </a:solidFill>
                <a:latin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257290" y="2340610"/>
            <a:ext cx="2620645" cy="3312795"/>
            <a:chOff x="467569" y="1310094"/>
            <a:chExt cx="3600450" cy="4433691"/>
          </a:xfrm>
        </p:grpSpPr>
        <p:sp>
          <p:nvSpPr>
            <p:cNvPr id="33" name="Rectangle 8"/>
            <p:cNvSpPr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467569" y="1846263"/>
              <a:ext cx="3600450" cy="389752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34" name="Line 9"/>
            <p:cNvSpPr>
              <a:spLocks noChangeShapeType="1"/>
            </p:cNvSpPr>
            <p:nvPr>
              <p:custDataLst>
                <p:tags r:id="rId31"/>
              </p:custDataLst>
            </p:nvPr>
          </p:nvSpPr>
          <p:spPr bwMode="auto">
            <a:xfrm>
              <a:off x="1036061" y="3496667"/>
              <a:ext cx="28089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sp>
          <p:nvSpPr>
            <p:cNvPr id="35" name="Line 10"/>
            <p:cNvSpPr>
              <a:spLocks noChangeShapeType="1"/>
            </p:cNvSpPr>
            <p:nvPr>
              <p:custDataLst>
                <p:tags r:id="rId32"/>
              </p:custDataLst>
            </p:nvPr>
          </p:nvSpPr>
          <p:spPr bwMode="auto">
            <a:xfrm flipH="1" flipV="1">
              <a:off x="2411891" y="2016213"/>
              <a:ext cx="0" cy="28419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miter lim="800000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p>
              <a:endParaRPr lang="zh-CN" altLang="en-US"/>
            </a:p>
          </p:txBody>
        </p:sp>
        <p:graphicFrame>
          <p:nvGraphicFramePr>
            <p:cNvPr id="36" name="Object 11"/>
            <p:cNvGraphicFramePr>
              <a:graphicFrameLocks noChangeAspect="1"/>
            </p:cNvGraphicFramePr>
            <p:nvPr>
              <p:custDataLst>
                <p:tags r:id="rId33"/>
              </p:custDataLst>
            </p:nvPr>
          </p:nvGraphicFramePr>
          <p:xfrm>
            <a:off x="3404778" y="3589195"/>
            <a:ext cx="378995" cy="3361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36" name="公式" r:id="rId34" imgW="266700" imgH="228600" progId="Equation.3">
                    <p:embed/>
                  </p:oleObj>
                </mc:Choice>
                <mc:Fallback>
                  <p:oleObj name="公式" r:id="rId34" imgW="266700" imgH="2286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4778" y="3589195"/>
                          <a:ext cx="378995" cy="3361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12"/>
            <p:cNvGraphicFramePr>
              <a:graphicFrameLocks noChangeAspect="1"/>
            </p:cNvGraphicFramePr>
            <p:nvPr>
              <p:custDataLst>
                <p:tags r:id="rId35"/>
              </p:custDataLst>
            </p:nvPr>
          </p:nvGraphicFramePr>
          <p:xfrm>
            <a:off x="1983548" y="2048315"/>
            <a:ext cx="331620" cy="3625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37" name="公式" r:id="rId36" imgW="215900" imgH="228600" progId="Equation.3">
                    <p:embed/>
                  </p:oleObj>
                </mc:Choice>
                <mc:Fallback>
                  <p:oleObj name="公式" r:id="rId36" imgW="215900" imgH="228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3548" y="2048315"/>
                          <a:ext cx="331620" cy="3625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Text Box 13"/>
            <p:cNvSpPr txBox="1"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1888799" y="3466454"/>
              <a:ext cx="440187" cy="6985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800" i="1" dirty="0">
                  <a:solidFill>
                    <a:srgbClr val="1C1C1C"/>
                  </a:solidFill>
                  <a:latin typeface="Times New Roman" panose="02020603050405020304" pitchFamily="2" charset="0"/>
                  <a:ea typeface="宋体" panose="02010600030101010101" pitchFamily="2" charset="-122"/>
                </a:rPr>
                <a:t>O</a:t>
              </a:r>
              <a:endParaRPr kumimoji="0" lang="en-US" altLang="zh-CN" sz="2800" i="1" dirty="0">
                <a:solidFill>
                  <a:srgbClr val="1C1C1C"/>
                </a:solidFill>
                <a:latin typeface="Times New Roman" panose="02020603050405020304" pitchFamily="2" charset="0"/>
                <a:ea typeface="宋体" panose="02010600030101010101" pitchFamily="2" charset="-122"/>
              </a:endParaRPr>
            </a:p>
          </p:txBody>
        </p:sp>
        <p:sp>
          <p:nvSpPr>
            <p:cNvPr id="39" name="Rectangle 14"/>
            <p:cNvSpPr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467569" y="1310094"/>
              <a:ext cx="3600450" cy="69858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50000">
                  <a:schemeClr val="bg1"/>
                </a:gs>
                <a:gs pos="100000">
                  <a:schemeClr val="folHlink"/>
                </a:gs>
              </a:gsLst>
              <a:lin ang="5400000" scaled="1"/>
            </a:gradFill>
            <a:ln w="9525">
              <a:solidFill>
                <a:srgbClr val="9900CC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p>
              <a:pPr marL="457200" indent="-457200" algn="ctr"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Char char="n"/>
              </a:pPr>
              <a:r>
                <a:rPr lang="zh-CN" altLang="en-US" sz="2800" dirty="0">
                  <a:solidFill>
                    <a:srgbClr val="D60093"/>
                  </a:solidFill>
                  <a:latin typeface="+mn-ea"/>
                </a:rPr>
                <a:t>矩磁材料</a:t>
              </a:r>
              <a:endParaRPr lang="zh-CN" altLang="en-US" sz="2800" dirty="0">
                <a:solidFill>
                  <a:srgbClr val="D60093"/>
                </a:solidFill>
                <a:latin typeface="+mn-ea"/>
              </a:endParaRPr>
            </a:p>
          </p:txBody>
        </p:sp>
        <p:grpSp>
          <p:nvGrpSpPr>
            <p:cNvPr id="40" name="Group 15"/>
            <p:cNvGrpSpPr/>
            <p:nvPr/>
          </p:nvGrpSpPr>
          <p:grpSpPr bwMode="auto">
            <a:xfrm>
              <a:off x="1373603" y="2495850"/>
              <a:ext cx="2060784" cy="2054507"/>
              <a:chOff x="3890" y="-19"/>
              <a:chExt cx="927" cy="1047"/>
            </a:xfrm>
          </p:grpSpPr>
          <p:sp>
            <p:nvSpPr>
              <p:cNvPr id="41" name="Arc 16"/>
              <p:cNvSpPr/>
              <p:nvPr>
                <p:custDataLst>
                  <p:tags r:id="rId39"/>
                </p:custDataLst>
              </p:nvPr>
            </p:nvSpPr>
            <p:spPr bwMode="auto">
              <a:xfrm>
                <a:off x="4130" y="-19"/>
                <a:ext cx="669" cy="218"/>
              </a:xfrm>
              <a:custGeom>
                <a:avLst/>
                <a:gdLst>
                  <a:gd name="G0" fmla="+- 21600 0 0"/>
                  <a:gd name="G1" fmla="+- 21592 0 0"/>
                  <a:gd name="G2" fmla="+- 21600 0 0"/>
                  <a:gd name="T0" fmla="*/ 6 w 21600"/>
                  <a:gd name="T1" fmla="*/ 22082 h 22082"/>
                  <a:gd name="T2" fmla="*/ 21006 w 21600"/>
                  <a:gd name="T3" fmla="*/ 0 h 22082"/>
                  <a:gd name="T4" fmla="*/ 21600 w 21600"/>
                  <a:gd name="T5" fmla="*/ 21592 h 22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2082" fill="none" extrusionOk="0">
                    <a:moveTo>
                      <a:pt x="5" y="22082"/>
                    </a:moveTo>
                    <a:cubicBezTo>
                      <a:pt x="1" y="21918"/>
                      <a:pt x="0" y="21755"/>
                      <a:pt x="0" y="21592"/>
                    </a:cubicBezTo>
                    <a:cubicBezTo>
                      <a:pt x="0" y="9893"/>
                      <a:pt x="9312" y="321"/>
                      <a:pt x="21006" y="0"/>
                    </a:cubicBezTo>
                  </a:path>
                  <a:path w="21600" h="22082" stroke="0" extrusionOk="0">
                    <a:moveTo>
                      <a:pt x="5" y="22082"/>
                    </a:moveTo>
                    <a:cubicBezTo>
                      <a:pt x="1" y="21918"/>
                      <a:pt x="0" y="21755"/>
                      <a:pt x="0" y="21592"/>
                    </a:cubicBezTo>
                    <a:cubicBezTo>
                      <a:pt x="0" y="9893"/>
                      <a:pt x="9312" y="321"/>
                      <a:pt x="21006" y="0"/>
                    </a:cubicBezTo>
                    <a:lnTo>
                      <a:pt x="21600" y="21592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endParaRPr lang="zh-CN" altLang="en-US"/>
              </a:p>
            </p:txBody>
          </p:sp>
          <p:sp>
            <p:nvSpPr>
              <p:cNvPr id="42" name="Arc 17"/>
              <p:cNvSpPr/>
              <p:nvPr>
                <p:custDataLst>
                  <p:tags r:id="rId40"/>
                </p:custDataLst>
              </p:nvPr>
            </p:nvSpPr>
            <p:spPr bwMode="auto">
              <a:xfrm>
                <a:off x="4594" y="-17"/>
                <a:ext cx="223" cy="231"/>
              </a:xfrm>
              <a:custGeom>
                <a:avLst/>
                <a:gdLst>
                  <a:gd name="G0" fmla="+- 21600 0 0"/>
                  <a:gd name="G1" fmla="+- 21499 0 0"/>
                  <a:gd name="G2" fmla="+- 21600 0 0"/>
                  <a:gd name="T0" fmla="*/ 0 w 21600"/>
                  <a:gd name="T1" fmla="*/ 21499 h 21499"/>
                  <a:gd name="T2" fmla="*/ 19516 w 21600"/>
                  <a:gd name="T3" fmla="*/ 0 h 21499"/>
                  <a:gd name="T4" fmla="*/ 21600 w 21600"/>
                  <a:gd name="T5" fmla="*/ 21499 h 21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499" fill="none" extrusionOk="0">
                    <a:moveTo>
                      <a:pt x="0" y="21499"/>
                    </a:moveTo>
                    <a:cubicBezTo>
                      <a:pt x="0" y="10376"/>
                      <a:pt x="8445" y="1072"/>
                      <a:pt x="19515" y="-1"/>
                    </a:cubicBezTo>
                  </a:path>
                  <a:path w="21600" h="21499" stroke="0" extrusionOk="0">
                    <a:moveTo>
                      <a:pt x="0" y="21499"/>
                    </a:moveTo>
                    <a:cubicBezTo>
                      <a:pt x="0" y="10376"/>
                      <a:pt x="8445" y="1072"/>
                      <a:pt x="19515" y="-1"/>
                    </a:cubicBezTo>
                    <a:lnTo>
                      <a:pt x="21600" y="21499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endParaRPr lang="zh-CN" altLang="en-US"/>
              </a:p>
            </p:txBody>
          </p:sp>
          <p:sp>
            <p:nvSpPr>
              <p:cNvPr id="43" name="Arc 18"/>
              <p:cNvSpPr/>
              <p:nvPr>
                <p:custDataLst>
                  <p:tags r:id="rId41"/>
                </p:custDataLst>
              </p:nvPr>
            </p:nvSpPr>
            <p:spPr bwMode="auto">
              <a:xfrm rot="10800000">
                <a:off x="3890" y="794"/>
                <a:ext cx="241" cy="232"/>
              </a:xfrm>
              <a:custGeom>
                <a:avLst/>
                <a:gdLst>
                  <a:gd name="G0" fmla="+- 21600 0 0"/>
                  <a:gd name="G1" fmla="+- 20905 0 0"/>
                  <a:gd name="G2" fmla="+- 21600 0 0"/>
                  <a:gd name="T0" fmla="*/ 0 w 21600"/>
                  <a:gd name="T1" fmla="*/ 20905 h 20905"/>
                  <a:gd name="T2" fmla="*/ 16166 w 21600"/>
                  <a:gd name="T3" fmla="*/ 0 h 20905"/>
                  <a:gd name="T4" fmla="*/ 21600 w 21600"/>
                  <a:gd name="T5" fmla="*/ 20905 h 20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0905" fill="none" extrusionOk="0">
                    <a:moveTo>
                      <a:pt x="0" y="20905"/>
                    </a:moveTo>
                    <a:cubicBezTo>
                      <a:pt x="0" y="11068"/>
                      <a:pt x="6645" y="2474"/>
                      <a:pt x="16165" y="-1"/>
                    </a:cubicBezTo>
                  </a:path>
                  <a:path w="21600" h="20905" stroke="0" extrusionOk="0">
                    <a:moveTo>
                      <a:pt x="0" y="20905"/>
                    </a:moveTo>
                    <a:cubicBezTo>
                      <a:pt x="0" y="11068"/>
                      <a:pt x="6645" y="2474"/>
                      <a:pt x="16165" y="-1"/>
                    </a:cubicBezTo>
                    <a:lnTo>
                      <a:pt x="21600" y="20905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endParaRPr lang="zh-CN" altLang="en-US"/>
              </a:p>
            </p:txBody>
          </p:sp>
          <p:sp>
            <p:nvSpPr>
              <p:cNvPr id="44" name="Line 19"/>
              <p:cNvSpPr>
                <a:spLocks noChangeShapeType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4130" y="175"/>
                <a:ext cx="0" cy="637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endParaRPr lang="zh-CN" altLang="en-US"/>
              </a:p>
            </p:txBody>
          </p:sp>
          <p:sp>
            <p:nvSpPr>
              <p:cNvPr id="45" name="Line 20"/>
              <p:cNvSpPr>
                <a:spLocks noChangeShapeType="1"/>
              </p:cNvSpPr>
              <p:nvPr>
                <p:custDataLst>
                  <p:tags r:id="rId43"/>
                </p:custDataLst>
              </p:nvPr>
            </p:nvSpPr>
            <p:spPr bwMode="auto">
              <a:xfrm flipV="1">
                <a:off x="4593" y="194"/>
                <a:ext cx="0" cy="618"/>
              </a:xfrm>
              <a:prstGeom prst="line">
                <a:avLst/>
              </a:prstGeom>
              <a:noFill/>
              <a:ln w="254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endParaRPr lang="zh-CN" altLang="en-US"/>
              </a:p>
            </p:txBody>
          </p:sp>
          <p:sp>
            <p:nvSpPr>
              <p:cNvPr id="46" name="Arc 21"/>
              <p:cNvSpPr/>
              <p:nvPr>
                <p:custDataLst>
                  <p:tags r:id="rId44"/>
                </p:custDataLst>
              </p:nvPr>
            </p:nvSpPr>
            <p:spPr bwMode="auto">
              <a:xfrm rot="10800000">
                <a:off x="3908" y="813"/>
                <a:ext cx="686" cy="215"/>
              </a:xfrm>
              <a:custGeom>
                <a:avLst/>
                <a:gdLst>
                  <a:gd name="G0" fmla="+- 21600 0 0"/>
                  <a:gd name="G1" fmla="+- 21539 0 0"/>
                  <a:gd name="G2" fmla="+- 21600 0 0"/>
                  <a:gd name="T0" fmla="*/ 3 w 21600"/>
                  <a:gd name="T1" fmla="*/ 21908 h 21908"/>
                  <a:gd name="T2" fmla="*/ 19974 w 21600"/>
                  <a:gd name="T3" fmla="*/ 0 h 21908"/>
                  <a:gd name="T4" fmla="*/ 21600 w 21600"/>
                  <a:gd name="T5" fmla="*/ 21539 h 219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908" fill="none" extrusionOk="0">
                    <a:moveTo>
                      <a:pt x="3" y="21907"/>
                    </a:moveTo>
                    <a:cubicBezTo>
                      <a:pt x="1" y="21785"/>
                      <a:pt x="0" y="21662"/>
                      <a:pt x="0" y="21539"/>
                    </a:cubicBezTo>
                    <a:cubicBezTo>
                      <a:pt x="0" y="10240"/>
                      <a:pt x="8707" y="850"/>
                      <a:pt x="19974" y="0"/>
                    </a:cubicBezTo>
                  </a:path>
                  <a:path w="21600" h="21908" stroke="0" extrusionOk="0">
                    <a:moveTo>
                      <a:pt x="3" y="21907"/>
                    </a:moveTo>
                    <a:cubicBezTo>
                      <a:pt x="1" y="21785"/>
                      <a:pt x="0" y="21662"/>
                      <a:pt x="0" y="21539"/>
                    </a:cubicBezTo>
                    <a:cubicBezTo>
                      <a:pt x="0" y="10240"/>
                      <a:pt x="8707" y="850"/>
                      <a:pt x="19974" y="0"/>
                    </a:cubicBezTo>
                    <a:lnTo>
                      <a:pt x="21600" y="21539"/>
                    </a:lnTo>
                    <a:close/>
                  </a:path>
                </a:pathLst>
              </a:custGeom>
              <a:noFill/>
              <a:ln w="25400" cap="rnd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p>
                <a:endParaRPr lang="zh-CN" altLang="en-US"/>
              </a:p>
            </p:txBody>
          </p:sp>
        </p:grpSp>
      </p:grpSp>
      <p:sp>
        <p:nvSpPr>
          <p:cNvPr id="28" name="文本框 27"/>
          <p:cNvSpPr txBox="1"/>
          <p:nvPr/>
        </p:nvSpPr>
        <p:spPr>
          <a:xfrm>
            <a:off x="323215" y="1438275"/>
            <a:ext cx="4572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铁磁材料的磁滞特性</a:t>
            </a:r>
            <a:endParaRPr lang="zh-CN" altLang="en-US" sz="32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1164995" y="-79090"/>
            <a:ext cx="7302500" cy="108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实 验 原 理</a:t>
            </a:r>
            <a:endParaRPr kumimoji="0" lang="zh-CN" altLang="en-US" sz="4800" b="1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15" name="Picture 5" descr="j011587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470" y="856834"/>
            <a:ext cx="352742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0"/>
          <p:cNvSpPr>
            <a:spLocks noChangeArrowheads="1"/>
          </p:cNvSpPr>
          <p:nvPr/>
        </p:nvSpPr>
        <p:spPr bwMode="white">
          <a:xfrm>
            <a:off x="160638" y="1103163"/>
            <a:ext cx="5653076" cy="5711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marL="457200" indent="-45720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3200" b="1" u="sng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磁电转化法测定磁化曲线</a:t>
            </a:r>
            <a:endParaRPr lang="en-US" altLang="zh-CN" sz="3200" b="1" u="sng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5" name="图片 19" descr="22Y3.T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" r="2085"/>
          <a:stretch>
            <a:fillRect/>
          </a:stretch>
        </p:blipFill>
        <p:spPr bwMode="auto">
          <a:xfrm>
            <a:off x="181764" y="1838945"/>
            <a:ext cx="5675086" cy="24187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6" name="图片 35" descr="C:\Users\Admin\AppData\Local\Temp\ksohtml\wpsC515.tmp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4" r="1863"/>
          <a:stretch>
            <a:fillRect/>
          </a:stretch>
        </p:blipFill>
        <p:spPr bwMode="auto">
          <a:xfrm>
            <a:off x="5856850" y="1674288"/>
            <a:ext cx="3253740" cy="24187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67" name="对象 66"/>
          <p:cNvGraphicFramePr>
            <a:graphicFrameLocks noChangeAspect="1"/>
          </p:cNvGraphicFramePr>
          <p:nvPr/>
        </p:nvGraphicFramePr>
        <p:xfrm>
          <a:off x="4025265" y="4519930"/>
          <a:ext cx="5008880" cy="932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2" name="公式" r:id="rId4" imgW="2476500" imgH="431800" progId="Equation.3">
                  <p:embed/>
                </p:oleObj>
              </mc:Choice>
              <mc:Fallback>
                <p:oleObj name="公式" r:id="rId4" imgW="2476500" imgH="431800" progId="Equation.3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5265" y="4519930"/>
                        <a:ext cx="5008880" cy="93281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对象 67"/>
          <p:cNvGraphicFramePr>
            <a:graphicFrameLocks noChangeAspect="1"/>
          </p:cNvGraphicFramePr>
          <p:nvPr/>
        </p:nvGraphicFramePr>
        <p:xfrm>
          <a:off x="4030345" y="5715000"/>
          <a:ext cx="5003800" cy="940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3" name="公式" r:id="rId6" imgW="2438400" imgH="431800" progId="Equation.3">
                  <p:embed/>
                </p:oleObj>
              </mc:Choice>
              <mc:Fallback>
                <p:oleObj name="公式" r:id="rId6" imgW="2438400" imgH="431800" progId="Equation.3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0345" y="5715000"/>
                        <a:ext cx="5003800" cy="94043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810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160655" y="4631690"/>
            <a:ext cx="336042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5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根据安培环路定理，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U</a:t>
            </a:r>
            <a:r>
              <a:rPr lang="en-US" altLang="zh-CN" sz="2400" baseline="-25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R</a:t>
            </a:r>
            <a:r>
              <a:rPr lang="en-US" altLang="zh-CN" sz="2400" baseline="-25000" dirty="0" err="1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H</a:t>
            </a:r>
            <a:r>
              <a:rPr lang="en-US" altLang="zh-CN" sz="2400" baseline="-250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m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成正比。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5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根据法拉第电磁感应定律，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U</a:t>
            </a:r>
            <a:r>
              <a:rPr lang="en-US" altLang="zh-CN" sz="2400" baseline="-25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C</a:t>
            </a:r>
            <a:r>
              <a:rPr lang="en-US" altLang="zh-CN" sz="2400" baseline="-25000" dirty="0" err="1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sz="24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B</a:t>
            </a:r>
            <a:r>
              <a:rPr lang="en-US" altLang="zh-CN" sz="2400" baseline="-250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2" charset="0"/>
              </a:rPr>
              <a:t>m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成正比。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7236460" y="4631690"/>
            <a:ext cx="1800225" cy="647700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8"/>
            </p:custDataLst>
          </p:nvPr>
        </p:nvSpPr>
        <p:spPr>
          <a:xfrm>
            <a:off x="7236460" y="5817870"/>
            <a:ext cx="1800225" cy="647700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142240" y="405130"/>
            <a:ext cx="8573770" cy="10490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 anchor="ctr"/>
          <a:p>
            <a:pPr marL="457200" indent="-45720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zh-CN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指导书</a:t>
            </a:r>
            <a:r>
              <a:rPr lang="en-US" altLang="zh-CN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141</a:t>
            </a:r>
            <a:r>
              <a:rPr lang="zh-CN" alt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页实验前应回答的问题</a:t>
            </a:r>
            <a:r>
              <a:rPr lang="en-US" altLang="zh-CN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题，自己去指导书看答案。</a:t>
            </a:r>
            <a:r>
              <a:rPr lang="en-US" altLang="zh-CN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endParaRPr lang="en-US" altLang="zh-CN" sz="3200" b="1" u="sng" kern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 bwMode="black">
          <a:xfrm>
            <a:off x="827283" y="837052"/>
            <a:ext cx="7680187" cy="128765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lvl="0" algn="ctr" fontAlgn="base">
              <a:spcBef>
                <a:spcPct val="0"/>
              </a:spcBef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固相法合成上转换荧光粉及光谱测量虚拟仿真实验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5560" y="2708910"/>
            <a:ext cx="9139555" cy="3276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67055" lvl="0" indent="-567055">
              <a:lnSpc>
                <a:spcPct val="140000"/>
              </a:lnSpc>
              <a:spcBef>
                <a:spcPct val="90000"/>
              </a:spcBef>
              <a:buClr>
                <a:srgbClr val="00CC99"/>
              </a:buClr>
              <a:buSzPct val="110000"/>
              <a:buBlip>
                <a:blip r:embed="rId2"/>
              </a:buBlip>
              <a:tabLst>
                <a:tab pos="566420" algn="l"/>
              </a:tabLst>
              <a:defRPr/>
            </a:pPr>
            <a:r>
              <a:rPr lang="zh-CN" altLang="en-US" sz="28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掌握</a:t>
            </a:r>
            <a:r>
              <a:rPr lang="zh-CN" altLang="en-US" sz="28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固相法</a:t>
            </a:r>
            <a:r>
              <a:rPr lang="zh-CN" altLang="en-US" sz="28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制备</a:t>
            </a:r>
            <a:r>
              <a:rPr lang="zh-CN" altLang="en-US" sz="28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上转换荧光粉</a:t>
            </a:r>
            <a:r>
              <a:rPr lang="zh-CN" altLang="en-US" sz="28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的步骤和仪器使用方法。</a:t>
            </a:r>
            <a:endParaRPr lang="zh-CN" altLang="en-US" sz="2800"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  <a:sym typeface="+mn-ea"/>
            </a:endParaRPr>
          </a:p>
          <a:p>
            <a:pPr marL="567055" lvl="0" indent="-567055">
              <a:lnSpc>
                <a:spcPct val="140000"/>
              </a:lnSpc>
              <a:spcBef>
                <a:spcPct val="90000"/>
              </a:spcBef>
              <a:buClr>
                <a:srgbClr val="00CC99"/>
              </a:buClr>
              <a:buSzPct val="110000"/>
              <a:buBlip>
                <a:blip r:embed="rId2"/>
              </a:buBlip>
              <a:tabLst>
                <a:tab pos="566420" algn="l"/>
              </a:tabLst>
              <a:defRPr/>
            </a:pPr>
            <a:r>
              <a:rPr lang="zh-CN" altLang="en-US" sz="28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熟悉</a:t>
            </a:r>
            <a:r>
              <a:rPr lang="zh-CN" altLang="en-US" sz="28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激发光谱</a:t>
            </a:r>
            <a:r>
              <a:rPr lang="zh-CN" altLang="en-US" sz="28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测量的参数设置和操作流程。</a:t>
            </a:r>
            <a:endParaRPr lang="zh-CN" altLang="en-US" sz="2800"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  <a:sym typeface="+mn-ea"/>
            </a:endParaRPr>
          </a:p>
          <a:p>
            <a:pPr marL="567055" lvl="0" indent="-567055">
              <a:lnSpc>
                <a:spcPct val="140000"/>
              </a:lnSpc>
              <a:spcBef>
                <a:spcPct val="90000"/>
              </a:spcBef>
              <a:buClr>
                <a:srgbClr val="00CC99"/>
              </a:buClr>
              <a:buSzPct val="110000"/>
              <a:buBlip>
                <a:blip r:embed="rId2"/>
              </a:buBlip>
              <a:tabLst>
                <a:tab pos="566420" algn="l"/>
              </a:tabLst>
              <a:defRPr/>
            </a:pPr>
            <a:r>
              <a:rPr lang="zh-CN" altLang="en-US" sz="28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掌握</a:t>
            </a:r>
            <a:r>
              <a:rPr lang="zh-CN" altLang="en-US" sz="28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稀土离子上转换发光</a:t>
            </a:r>
            <a:r>
              <a:rPr lang="zh-CN" altLang="en-US" sz="28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的基本原理及其</a:t>
            </a:r>
            <a:r>
              <a:rPr lang="zh-CN" altLang="en-US" sz="2800">
                <a:solidFill>
                  <a:srgbClr val="FF0000"/>
                </a:solidFill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荧光光谱</a:t>
            </a:r>
            <a:r>
              <a:rPr lang="zh-CN" altLang="en-US" sz="2800">
                <a:latin typeface="隶书" panose="02010509060101010101" pitchFamily="1" charset="-122"/>
                <a:ea typeface="隶书" panose="02010509060101010101" pitchFamily="1" charset="-122"/>
                <a:cs typeface="隶书" panose="02010509060101010101" pitchFamily="1" charset="-122"/>
                <a:sym typeface="+mn-ea"/>
              </a:rPr>
              <a:t>测试分析方法。</a:t>
            </a:r>
            <a:endParaRPr lang="zh-CN" altLang="en-US" sz="2800">
              <a:latin typeface="隶书" panose="02010509060101010101" pitchFamily="1" charset="-122"/>
              <a:ea typeface="隶书" panose="02010509060101010101" pitchFamily="1" charset="-122"/>
              <a:cs typeface="隶书" panose="02010509060101010101" pitchFamily="1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21" name="文本框 60420"/>
          <p:cNvSpPr txBox="1"/>
          <p:nvPr/>
        </p:nvSpPr>
        <p:spPr>
          <a:xfrm>
            <a:off x="467360" y="1341120"/>
            <a:ext cx="8219440" cy="18662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ü"/>
            </a:pPr>
            <a:r>
              <a:rPr lang="zh-CN" altLang="en-US" sz="2400" b="1" dirty="0">
                <a:solidFill>
                  <a:srgbClr val="0000FF"/>
                </a:solidFill>
                <a:latin typeface="楷体_GB2312" panose="02010609030101010101" charset="-122"/>
                <a:ea typeface="楷体_GB2312" panose="02010609030101010101" charset="-122"/>
              </a:rPr>
              <a:t>上转换也叫升频转换或频率上转换，是指把</a:t>
            </a:r>
            <a:r>
              <a:rPr lang="zh-CN" altLang="en-US" sz="2400" b="1" dirty="0">
                <a:solidFill>
                  <a:srgbClr val="FF0000"/>
                </a:solidFill>
                <a:latin typeface="楷体_GB2312" panose="02010609030101010101" charset="-122"/>
                <a:ea typeface="楷体_GB2312" panose="02010609030101010101" charset="-122"/>
              </a:rPr>
              <a:t>长波长</a:t>
            </a:r>
            <a:r>
              <a:rPr lang="en-US" altLang="zh-CN" sz="2400" b="1" dirty="0">
                <a:solidFill>
                  <a:srgbClr val="0000FF"/>
                </a:solidFill>
                <a:latin typeface="楷体_GB2312" panose="02010609030101010101" charset="-122"/>
                <a:ea typeface="楷体_GB2312" panose="02010609030101010101" charset="-122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latin typeface="楷体_GB2312" panose="02010609030101010101" charset="-122"/>
                <a:ea typeface="楷体_GB2312" panose="02010609030101010101" charset="-122"/>
              </a:rPr>
              <a:t>能量低</a:t>
            </a:r>
            <a:r>
              <a:rPr lang="en-US" altLang="zh-CN" sz="2400" b="1" dirty="0">
                <a:solidFill>
                  <a:srgbClr val="0000FF"/>
                </a:solidFill>
                <a:latin typeface="楷体_GB2312" panose="02010609030101010101" charset="-122"/>
                <a:ea typeface="楷体_GB2312" panose="02010609030101010101" charset="-122"/>
              </a:rPr>
              <a:t>)</a:t>
            </a:r>
            <a:r>
              <a:rPr lang="zh-CN" altLang="en-US" sz="2400" b="1" dirty="0">
                <a:solidFill>
                  <a:srgbClr val="FF0000"/>
                </a:solidFill>
                <a:latin typeface="楷体_GB2312" panose="02010609030101010101" charset="-122"/>
                <a:ea typeface="楷体_GB2312" panose="02010609030101010101" charset="-122"/>
              </a:rPr>
              <a:t>的光转换成短波长</a:t>
            </a:r>
            <a:r>
              <a:rPr lang="zh-CN" altLang="en-US" sz="2400" b="1" dirty="0">
                <a:solidFill>
                  <a:srgbClr val="0000FF"/>
                </a:solidFill>
                <a:latin typeface="楷体_GB2312" panose="02010609030101010101" charset="-122"/>
                <a:ea typeface="楷体_GB2312" panose="02010609030101010101" charset="-122"/>
              </a:rPr>
              <a:t>（能量高）</a:t>
            </a:r>
            <a:r>
              <a:rPr lang="zh-CN" altLang="en-US" sz="2400" b="1" dirty="0">
                <a:solidFill>
                  <a:srgbClr val="FF0000"/>
                </a:solidFill>
                <a:latin typeface="楷体_GB2312" panose="02010609030101010101" charset="-122"/>
                <a:ea typeface="楷体_GB2312" panose="02010609030101010101" charset="-122"/>
              </a:rPr>
              <a:t>的光</a:t>
            </a:r>
            <a:r>
              <a:rPr lang="zh-CN" altLang="en-US" sz="2400" b="1" dirty="0">
                <a:solidFill>
                  <a:srgbClr val="0000FF"/>
                </a:solidFill>
                <a:latin typeface="楷体_GB2312" panose="02010609030101010101" charset="-122"/>
                <a:ea typeface="楷体_GB2312" panose="02010609030101010101" charset="-122"/>
              </a:rPr>
              <a:t>。</a:t>
            </a:r>
            <a:endParaRPr lang="zh-CN" altLang="en-US" sz="2400" b="1" dirty="0">
              <a:solidFill>
                <a:srgbClr val="0000FF"/>
              </a:solidFill>
              <a:latin typeface="楷体_GB2312" panose="02010609030101010101" charset="-122"/>
              <a:ea typeface="楷体_GB2312" panose="02010609030101010101" charset="-122"/>
            </a:endParaRPr>
          </a:p>
          <a:p>
            <a:pPr marL="342900" indent="-342900"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ü"/>
            </a:pPr>
            <a:r>
              <a:rPr lang="zh-CN" altLang="en-US" sz="2400" b="1" dirty="0">
                <a:solidFill>
                  <a:srgbClr val="0000FF"/>
                </a:solidFill>
                <a:latin typeface="楷体_GB2312" panose="02010609030101010101" charset="-122"/>
                <a:ea typeface="楷体_GB2312" panose="02010609030101010101" charset="-122"/>
                <a:sym typeface="+mn-ea"/>
              </a:rPr>
              <a:t>上转换发光是</a:t>
            </a:r>
            <a:r>
              <a:rPr lang="zh-CN" altLang="en-US" sz="2400" b="1" dirty="0">
                <a:solidFill>
                  <a:srgbClr val="FF0000"/>
                </a:solidFill>
                <a:latin typeface="楷体_GB2312" panose="02010609030101010101" charset="-122"/>
                <a:ea typeface="楷体_GB2312" panose="02010609030101010101" charset="-122"/>
                <a:sym typeface="+mn-ea"/>
              </a:rPr>
              <a:t>用长波长的光激发某种材料，使该材料产生短波长发光的过程</a:t>
            </a:r>
            <a:r>
              <a:rPr lang="zh-CN" altLang="en-US" sz="2400" b="1" dirty="0">
                <a:solidFill>
                  <a:srgbClr val="0000FF"/>
                </a:solidFill>
                <a:latin typeface="楷体_GB2312" panose="02010609030101010101" charset="-122"/>
                <a:ea typeface="楷体_GB2312" panose="02010609030101010101" charset="-122"/>
                <a:sym typeface="+mn-ea"/>
              </a:rPr>
              <a:t>。</a:t>
            </a:r>
            <a:endParaRPr lang="zh-CN" altLang="en-US" sz="2400" b="1" dirty="0">
              <a:solidFill>
                <a:srgbClr val="0000FF"/>
              </a:solidFill>
              <a:latin typeface="楷体_GB2312" panose="02010609030101010101" charset="-122"/>
              <a:ea typeface="楷体_GB2312" panose="02010609030101010101" charset="-122"/>
            </a:endParaRPr>
          </a:p>
        </p:txBody>
      </p:sp>
      <p:pic>
        <p:nvPicPr>
          <p:cNvPr id="2" name="图片 1" descr="ppt中图-0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9750" y="3285490"/>
            <a:ext cx="8293735" cy="2892425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25523" y="1"/>
            <a:ext cx="7302500" cy="108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实 验 原 理 </a:t>
            </a:r>
            <a:endParaRPr kumimoji="0" lang="zh-CN" altLang="en-US" sz="4800" b="1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pic>
        <p:nvPicPr>
          <p:cNvPr id="25" name="Picture 5" descr="j0115876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42" y="836636"/>
            <a:ext cx="352742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5"/>
          <p:cNvSpPr>
            <a:spLocks noChangeArrowheads="1"/>
          </p:cNvSpPr>
          <p:nvPr/>
        </p:nvSpPr>
        <p:spPr bwMode="gray">
          <a:xfrm>
            <a:off x="-5991" y="1439197"/>
            <a:ext cx="9149991" cy="353515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0000CC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251460" y="188595"/>
            <a:ext cx="4723130" cy="575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marL="457200" indent="-45720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实验使用的主要仪器</a:t>
            </a:r>
            <a:endParaRPr lang="en-US" altLang="zh-CN" sz="3200" u="sng" kern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1505" y="908685"/>
            <a:ext cx="8215630" cy="46037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</a:rPr>
              <a:t>读数显微镜、钠光灯（</a:t>
            </a:r>
            <a:r>
              <a:rPr lang="en-US" altLang="zh-CN">
                <a:latin typeface="Arial" panose="020B0604020202020204" pitchFamily="34" charset="0"/>
                <a:ea typeface="微软雅黑" panose="020B0503020204020204" charset="-122"/>
              </a:rPr>
              <a:t>589.3nm</a:t>
            </a:r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</a:rPr>
              <a:t>）、牛顿环装置、劈尖装置</a:t>
            </a: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Rectangle 20"/>
          <p:cNvSpPr>
            <a:spLocks noChangeArrowheads="1"/>
          </p:cNvSpPr>
          <p:nvPr>
            <p:custDataLst>
              <p:tags r:id="rId1"/>
            </p:custDataLst>
          </p:nvPr>
        </p:nvSpPr>
        <p:spPr bwMode="white">
          <a:xfrm>
            <a:off x="251460" y="1557020"/>
            <a:ext cx="3933190" cy="575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p>
            <a:pPr marL="457200" indent="-45720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内阻公式</a:t>
            </a:r>
            <a:endParaRPr lang="en-US" altLang="zh-CN" sz="3200" u="sng" kern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4" name="对象 -2147482612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899160" y="2637155"/>
          <a:ext cx="2225040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3" imgW="939800" imgH="457200" progId="Equation.KSEE3">
                  <p:embed/>
                </p:oleObj>
              </mc:Choice>
              <mc:Fallback>
                <p:oleObj name="" r:id="rId3" imgW="939800" imgH="457200" progId="Equation.KSEE3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9160" y="2637155"/>
                        <a:ext cx="2225040" cy="10826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-2147482611"/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971550" y="4077335"/>
          <a:ext cx="7501890" cy="1086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6" imgW="3683000" imgH="533400" progId="Equation.KSEE3">
                  <p:embed/>
                </p:oleObj>
              </mc:Choice>
              <mc:Fallback>
                <p:oleObj name="" r:id="rId6" imgW="3683000" imgH="533400" progId="Equation.KSEE3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71550" y="4077335"/>
                        <a:ext cx="7501890" cy="108648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21" grpId="0" bldLvl="0" animBg="1"/>
      <p:bldP spid="3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5" name="内容占位符 15364" descr="upc copy"/>
          <p:cNvPicPr>
            <a:picLocks noChangeAspect="1"/>
          </p:cNvPicPr>
          <p:nvPr>
            <p:ph idx="1"/>
          </p:nvPr>
        </p:nvPicPr>
        <p:blipFill>
          <a:blip r:embed="rId1">
            <a:lum/>
          </a:blip>
          <a:stretch>
            <a:fillRect/>
          </a:stretch>
        </p:blipFill>
        <p:spPr>
          <a:xfrm>
            <a:off x="4355465" y="1341120"/>
            <a:ext cx="4246880" cy="2667635"/>
          </a:xfrm>
        </p:spPr>
      </p:pic>
      <p:sp>
        <p:nvSpPr>
          <p:cNvPr id="15366" name="矩形 15365"/>
          <p:cNvSpPr/>
          <p:nvPr/>
        </p:nvSpPr>
        <p:spPr>
          <a:xfrm>
            <a:off x="323850" y="4365625"/>
            <a:ext cx="8619490" cy="18161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 sz="2800" u="none" kern="1200" baseline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 sz="2400" b="0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 sz="2000" b="0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lvl="3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 sz="1800" b="0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lvl="4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defRPr sz="1800" b="0" i="0" u="none" kern="1200" baseline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</a:lstStyle>
          <a:p>
            <a:pPr lvl="0"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2200" b="1" dirty="0">
                <a:solidFill>
                  <a:srgbClr val="C00000"/>
                </a:solidFill>
                <a:latin typeface="楷体_GB2312" panose="02010609030101010101" charset="-122"/>
                <a:ea typeface="楷体_GB2312" panose="02010609030101010101" charset="-122"/>
              </a:rPr>
              <a:t>上转换发光</a:t>
            </a:r>
            <a:r>
              <a:rPr lang="en-US" altLang="zh-CN" sz="2200" b="1" dirty="0">
                <a:solidFill>
                  <a:srgbClr val="C00000"/>
                </a:solidFill>
                <a:latin typeface="楷体_GB2312" panose="02010609030101010101" charset="-122"/>
                <a:ea typeface="楷体_GB2312" panose="02010609030101010101" charset="-122"/>
                <a:sym typeface="+mn-ea"/>
              </a:rPr>
              <a:t>(</a:t>
            </a:r>
            <a:r>
              <a:rPr lang="en-US" altLang="zh-CN" sz="2200" b="1" dirty="0">
                <a:solidFill>
                  <a:srgbClr val="C00000"/>
                </a:solidFill>
                <a:ea typeface="楷体_GB2312" panose="02010609030101010101" charset="-122"/>
                <a:cs typeface="Arial" panose="020B0604020202020204" pitchFamily="34" charset="0"/>
                <a:sym typeface="+mn-ea"/>
              </a:rPr>
              <a:t>Upconversion luminescence</a:t>
            </a:r>
            <a:r>
              <a:rPr lang="en-US" altLang="zh-CN" sz="2200" b="1" dirty="0">
                <a:solidFill>
                  <a:srgbClr val="C00000"/>
                </a:solidFill>
                <a:latin typeface="楷体_GB2312" panose="02010609030101010101" charset="-122"/>
                <a:ea typeface="楷体_GB2312" panose="02010609030101010101" charset="-122"/>
                <a:sym typeface="+mn-ea"/>
              </a:rPr>
              <a:t>)</a:t>
            </a:r>
            <a:r>
              <a:rPr lang="zh-CN" altLang="en-US" sz="2200" b="1" dirty="0">
                <a:solidFill>
                  <a:srgbClr val="C00000"/>
                </a:solidFill>
                <a:latin typeface="楷体_GB2312" panose="02010609030101010101" charset="-122"/>
                <a:ea typeface="楷体_GB2312" panose="02010609030101010101" charset="-122"/>
              </a:rPr>
              <a:t>机理是基于双光子或多光子过程。发光中心相继吸收两个或多个光子，经过无辐射弛豫达到发光能级，再由此跃迁到基态放出可见光子。</a:t>
            </a:r>
            <a:endParaRPr lang="zh-CN" altLang="en-US" sz="2200" b="1" dirty="0">
              <a:solidFill>
                <a:srgbClr val="C00000"/>
              </a:solidFill>
              <a:latin typeface="楷体_GB2312" panose="02010609030101010101" charset="-122"/>
              <a:ea typeface="楷体_GB2312" panose="02010609030101010101" charset="-122"/>
            </a:endParaRPr>
          </a:p>
          <a:p>
            <a:pPr lvl="0"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2200" b="1" dirty="0">
                <a:solidFill>
                  <a:srgbClr val="C00000"/>
                </a:solidFill>
                <a:latin typeface="楷体_GB2312" panose="02010609030101010101" charset="-122"/>
                <a:ea typeface="楷体_GB2312" panose="02010609030101010101" charset="-122"/>
                <a:sym typeface="+mn-ea"/>
              </a:rPr>
              <a:t>本实验中，基质材料为</a:t>
            </a:r>
            <a:r>
              <a:rPr lang="zh-CN" altLang="en-US" sz="2200" dirty="0">
                <a:solidFill>
                  <a:srgbClr val="C00000"/>
                </a:solidFill>
                <a:ea typeface="楷体_GB2312" panose="02010609030101010101" charset="-122"/>
                <a:cs typeface="Arial" panose="020B0604020202020204" pitchFamily="34" charset="0"/>
                <a:sym typeface="+mn-ea"/>
              </a:rPr>
              <a:t>Y</a:t>
            </a:r>
            <a:r>
              <a:rPr lang="zh-CN" altLang="en-US" sz="2200" baseline="-25000" dirty="0">
                <a:solidFill>
                  <a:srgbClr val="C00000"/>
                </a:solidFill>
                <a:ea typeface="楷体_GB2312" panose="02010609030101010101" charset="-122"/>
                <a:cs typeface="Arial" panose="020B0604020202020204" pitchFamily="34" charset="0"/>
                <a:sym typeface="+mn-ea"/>
              </a:rPr>
              <a:t>2</a:t>
            </a:r>
            <a:r>
              <a:rPr lang="zh-CN" altLang="en-US" sz="2200" dirty="0">
                <a:solidFill>
                  <a:srgbClr val="C00000"/>
                </a:solidFill>
                <a:ea typeface="楷体_GB2312" panose="02010609030101010101" charset="-122"/>
                <a:cs typeface="Arial" panose="020B0604020202020204" pitchFamily="34" charset="0"/>
                <a:sym typeface="+mn-ea"/>
              </a:rPr>
              <a:t>O</a:t>
            </a:r>
            <a:r>
              <a:rPr lang="zh-CN" altLang="en-US" sz="2200" baseline="-25000" dirty="0">
                <a:solidFill>
                  <a:srgbClr val="C00000"/>
                </a:solidFill>
                <a:ea typeface="楷体_GB2312" panose="02010609030101010101" charset="-122"/>
                <a:cs typeface="Arial" panose="020B0604020202020204" pitchFamily="34" charset="0"/>
                <a:sym typeface="+mn-ea"/>
              </a:rPr>
              <a:t>3</a:t>
            </a:r>
            <a:r>
              <a:rPr lang="zh-CN" altLang="en-US" sz="2200" b="1" dirty="0">
                <a:solidFill>
                  <a:srgbClr val="C00000"/>
                </a:solidFill>
                <a:ea typeface="楷体_GB2312" panose="02010609030101010101" charset="-122"/>
                <a:cs typeface="Arial" panose="020B0604020202020204" pitchFamily="34" charset="0"/>
                <a:sym typeface="+mn-ea"/>
              </a:rPr>
              <a:t>，掺杂离子为</a:t>
            </a:r>
            <a:r>
              <a:rPr lang="zh-CN" altLang="en-US" sz="2200" dirty="0">
                <a:solidFill>
                  <a:srgbClr val="C00000"/>
                </a:solidFill>
                <a:ea typeface="楷体_GB2312" panose="02010609030101010101" charset="-122"/>
                <a:cs typeface="Arial" panose="020B0604020202020204" pitchFamily="34" charset="0"/>
                <a:sym typeface="+mn-ea"/>
              </a:rPr>
              <a:t>Er</a:t>
            </a:r>
            <a:r>
              <a:rPr lang="zh-CN" altLang="en-US" sz="2200" baseline="30000" dirty="0">
                <a:solidFill>
                  <a:srgbClr val="C00000"/>
                </a:solidFill>
                <a:ea typeface="楷体_GB2312" panose="02010609030101010101" charset="-122"/>
                <a:cs typeface="Arial" panose="020B0604020202020204" pitchFamily="34" charset="0"/>
                <a:sym typeface="+mn-ea"/>
              </a:rPr>
              <a:t>3+</a:t>
            </a:r>
            <a:r>
              <a:rPr lang="zh-CN" altLang="en-US" sz="2200" b="1" dirty="0">
                <a:solidFill>
                  <a:srgbClr val="C00000"/>
                </a:solidFill>
                <a:ea typeface="楷体_GB2312" panose="02010609030101010101" charset="-122"/>
                <a:cs typeface="Arial" panose="020B0604020202020204" pitchFamily="34" charset="0"/>
                <a:sym typeface="+mn-ea"/>
              </a:rPr>
              <a:t>和</a:t>
            </a:r>
            <a:r>
              <a:rPr lang="zh-CN" altLang="en-US" sz="2200" dirty="0">
                <a:solidFill>
                  <a:srgbClr val="C00000"/>
                </a:solidFill>
                <a:ea typeface="楷体_GB2312" panose="02010609030101010101" charset="-122"/>
                <a:cs typeface="Arial" panose="020B0604020202020204" pitchFamily="34" charset="0"/>
                <a:sym typeface="+mn-ea"/>
              </a:rPr>
              <a:t>Yb</a:t>
            </a:r>
            <a:r>
              <a:rPr lang="zh-CN" altLang="en-US" sz="2200" baseline="30000" dirty="0">
                <a:solidFill>
                  <a:srgbClr val="C00000"/>
                </a:solidFill>
                <a:ea typeface="楷体_GB2312" panose="02010609030101010101" charset="-122"/>
                <a:cs typeface="Arial" panose="020B0604020202020204" pitchFamily="34" charset="0"/>
                <a:sym typeface="+mn-ea"/>
              </a:rPr>
              <a:t>3+</a:t>
            </a:r>
            <a:r>
              <a:rPr lang="zh-CN" altLang="en-US" sz="2200" b="1" dirty="0">
                <a:solidFill>
                  <a:srgbClr val="C00000"/>
                </a:solidFill>
                <a:latin typeface="楷体_GB2312" panose="02010609030101010101" charset="-122"/>
                <a:ea typeface="楷体_GB2312" panose="02010609030101010101" charset="-122"/>
                <a:sym typeface="+mn-ea"/>
              </a:rPr>
              <a:t>离子。</a:t>
            </a:r>
            <a:endParaRPr lang="zh-CN" altLang="en-US" sz="2200" b="1" dirty="0">
              <a:solidFill>
                <a:srgbClr val="C00000"/>
              </a:solidFill>
              <a:latin typeface="楷体_GB2312" panose="02010609030101010101" charset="-122"/>
              <a:ea typeface="楷体_GB2312" panose="02010609030101010101" charset="-122"/>
            </a:endParaRPr>
          </a:p>
        </p:txBody>
      </p:sp>
      <p:pic>
        <p:nvPicPr>
          <p:cNvPr id="5" name="图片 4" descr="上转换发光-0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05" y="1557020"/>
            <a:ext cx="3319780" cy="25158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25523" y="1"/>
            <a:ext cx="7302500" cy="108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实 验 原 理 </a:t>
            </a:r>
            <a:endParaRPr kumimoji="0" lang="zh-CN" altLang="en-US" sz="4800" b="1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pic>
        <p:nvPicPr>
          <p:cNvPr id="25" name="Picture 5" descr="j0115876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42" y="836636"/>
            <a:ext cx="352742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251460" y="1557655"/>
            <a:ext cx="4764405" cy="50336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just">
              <a:lnSpc>
                <a:spcPct val="150000"/>
              </a:lnSpc>
              <a:spcBef>
                <a:spcPts val="20"/>
              </a:spcBef>
              <a:spcAft>
                <a:spcPts val="1600"/>
              </a:spcAft>
              <a:buClrTx/>
              <a:buSzTx/>
              <a:buFont typeface="Wingdings" panose="05000000000000000000" charset="0"/>
              <a:buChar char="ü"/>
            </a:pPr>
            <a:r>
              <a:rPr lang="zh-CN" altLang="en-US" sz="2000" b="1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固相法</a:t>
            </a:r>
            <a:r>
              <a:rPr lang="zh-CN" altLang="en-US" sz="2000" b="1" dirty="0">
                <a:solidFill>
                  <a:srgbClr val="C00000"/>
                </a:solidFill>
                <a:latin typeface="楷体_GB2312" panose="02010609030101010101" charset="-122"/>
                <a:ea typeface="楷体_GB2312" panose="02010609030101010101" charset="-122"/>
              </a:rPr>
              <a:t>，也叫固相反应法，是合成荧光材料的重要方法之一。固相法也是工业生产荧光粉的主要方法。</a:t>
            </a:r>
            <a:endParaRPr lang="zh-CN" altLang="en-US" sz="2000" b="1" dirty="0">
              <a:solidFill>
                <a:srgbClr val="C00000"/>
              </a:solidFill>
              <a:latin typeface="楷体_GB2312" panose="02010609030101010101" charset="-122"/>
              <a:ea typeface="楷体_GB2312" panose="02010609030101010101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20"/>
              </a:spcBef>
              <a:spcAft>
                <a:spcPts val="1600"/>
              </a:spcAft>
              <a:buClrTx/>
              <a:buSzTx/>
              <a:buFont typeface="Wingdings" panose="05000000000000000000" charset="0"/>
              <a:buChar char="ü"/>
            </a:pPr>
            <a:r>
              <a:rPr lang="zh-CN" altLang="en-US" sz="2000" b="1" dirty="0">
                <a:solidFill>
                  <a:srgbClr val="C00000"/>
                </a:solidFill>
                <a:latin typeface="楷体_GB2312" panose="02010609030101010101" charset="-122"/>
                <a:ea typeface="楷体_GB2312" panose="02010609030101010101" charset="-122"/>
              </a:rPr>
              <a:t>固相法合成荧光粉具有成本低，生产工艺简单，合成速度快等优点。</a:t>
            </a:r>
            <a:endParaRPr lang="zh-CN" altLang="en-US" sz="2000" b="1" dirty="0">
              <a:solidFill>
                <a:srgbClr val="C00000"/>
              </a:solidFill>
              <a:latin typeface="楷体_GB2312" panose="02010609030101010101" charset="-122"/>
              <a:ea typeface="楷体_GB2312" panose="02010609030101010101" charset="-122"/>
            </a:endParaRPr>
          </a:p>
          <a:p>
            <a:pPr marL="342900" indent="-342900" algn="just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ü"/>
            </a:pPr>
            <a:r>
              <a:rPr lang="zh-CN" altLang="en-US" sz="2000" b="1" dirty="0">
                <a:solidFill>
                  <a:srgbClr val="C00000"/>
                </a:solidFill>
                <a:latin typeface="楷体_GB2312" panose="02010609030101010101" charset="-122"/>
                <a:ea typeface="楷体_GB2312" panose="02010609030101010101" charset="-122"/>
              </a:rPr>
              <a:t>该方法是利用固相粉末原材料，通过高温煅烧使原材料在固相条件下产生化学反应，将稀土离子掺杂入基质材料，得到最终产物。</a:t>
            </a:r>
            <a:endParaRPr lang="zh-CN" altLang="en-US" sz="2000" b="1" dirty="0">
              <a:solidFill>
                <a:srgbClr val="C00000"/>
              </a:solidFill>
              <a:latin typeface="楷体_GB2312" panose="02010609030101010101" charset="-122"/>
              <a:ea typeface="楷体_GB2312" panose="02010609030101010101" charset="-122"/>
            </a:endParaRPr>
          </a:p>
          <a:p>
            <a:pPr marL="342900" indent="-342900" algn="just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ü"/>
            </a:pPr>
            <a:endParaRPr lang="zh-CN" altLang="en-US" sz="2000" b="1" dirty="0">
              <a:solidFill>
                <a:srgbClr val="C00000"/>
              </a:solidFill>
              <a:latin typeface="楷体_GB2312" panose="02010609030101010101" charset="-122"/>
              <a:ea typeface="楷体_GB2312" panose="02010609030101010101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327650" y="1367155"/>
            <a:ext cx="3415030" cy="5130800"/>
            <a:chOff x="8390" y="2079"/>
            <a:chExt cx="5378" cy="8080"/>
          </a:xfrm>
        </p:grpSpPr>
        <p:pic>
          <p:nvPicPr>
            <p:cNvPr id="12" name="图片 12" descr="F:\J.课程建设\国家虚拟仿真实验项目\01、固体发光光谱测试实验脚本\191224省虚仿项目申报\虚拟与现实设备对照图\马弗炉（实物图）.jp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390" y="2079"/>
              <a:ext cx="5378" cy="8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矩形 12"/>
            <p:cNvSpPr/>
            <p:nvPr/>
          </p:nvSpPr>
          <p:spPr>
            <a:xfrm>
              <a:off x="8396" y="9561"/>
              <a:ext cx="5363" cy="580"/>
            </a:xfrm>
            <a:prstGeom prst="rect">
              <a:avLst/>
            </a:prstGeom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5400000" scaled="0"/>
            </a:gradFill>
            <a:ln w="12700" cmpd="sng">
              <a:solidFill>
                <a:schemeClr val="accent2"/>
              </a:solidFill>
              <a:prstDash val="solid"/>
            </a:ln>
          </p:spPr>
          <p:txBody>
            <a:bodyPr wrap="square" lIns="36195" rIns="36195">
              <a:spAutoFit/>
            </a:bodyPr>
            <a:p>
              <a:r>
                <a:rPr lang="zh-CN" altLang="en-US" sz="1800" dirty="0" smtClean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2" charset="0"/>
                </a:rPr>
                <a:t>本实验的高温煅烧设备：马弗炉</a:t>
              </a:r>
              <a:endParaRPr lang="zh-CN" altLang="en-US" sz="18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2" charset="0"/>
              </a:endParaRPr>
            </a:p>
          </p:txBody>
        </p:sp>
      </p:grpSp>
      <p:sp>
        <p:nvSpPr>
          <p:cNvPr id="2" name="Rectangle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25523" y="1"/>
            <a:ext cx="7302500" cy="108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实 验 原 理 </a:t>
            </a:r>
            <a:endParaRPr kumimoji="0" lang="zh-CN" altLang="en-US" sz="4800" b="1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pic>
        <p:nvPicPr>
          <p:cNvPr id="25" name="Picture 5" descr="j0115876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42" y="836636"/>
            <a:ext cx="352742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7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0" y="1341120"/>
            <a:ext cx="8005445" cy="403606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925523" y="58060"/>
            <a:ext cx="7302500" cy="862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虚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 </a:t>
            </a: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拟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 </a:t>
            </a: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实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 </a:t>
            </a: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验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 </a:t>
            </a: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场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 </a:t>
            </a: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景</a:t>
            </a:r>
            <a:endParaRPr kumimoji="0" lang="zh-CN" altLang="en-US" sz="4000" b="1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51460" y="5661660"/>
            <a:ext cx="8551545" cy="8604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Wingdings" panose="05000000000000000000" charset="0"/>
              <a:buChar char="ü"/>
            </a:pPr>
            <a:r>
              <a:rPr lang="zh-CN" altLang="en-US" sz="2000" b="1" dirty="0">
                <a:solidFill>
                  <a:srgbClr val="C00000"/>
                </a:solidFill>
                <a:latin typeface="楷体_GB2312" panose="02010609030101010101" charset="-122"/>
                <a:ea typeface="楷体_GB2312" panose="02010609030101010101" charset="-122"/>
              </a:rPr>
              <a:t>实验室由药品工具间、样品制备间、热处理间和光学检测间构成，实验者以第一视角进入实验场景。</a:t>
            </a:r>
            <a:endParaRPr lang="zh-CN" altLang="en-US" sz="2000" b="1" dirty="0">
              <a:solidFill>
                <a:srgbClr val="C00000"/>
              </a:solidFill>
              <a:latin typeface="楷体_GB2312" panose="02010609030101010101" charset="-122"/>
              <a:ea typeface="楷体_GB2312" panose="02010609030101010101" charset="-122"/>
            </a:endParaRPr>
          </a:p>
        </p:txBody>
      </p:sp>
      <p:pic>
        <p:nvPicPr>
          <p:cNvPr id="25" name="Picture 5" descr="j011587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705" y="775970"/>
            <a:ext cx="4032885" cy="165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925523" y="58060"/>
            <a:ext cx="7302500" cy="862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仿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 </a:t>
            </a: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真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 </a:t>
            </a: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仪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 </a:t>
            </a: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器</a:t>
            </a:r>
            <a:endParaRPr kumimoji="0" lang="zh-CN" altLang="en-US" sz="4000" b="1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pic>
        <p:nvPicPr>
          <p:cNvPr id="82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830" y="1268730"/>
            <a:ext cx="7921625" cy="4491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139065" y="5805170"/>
            <a:ext cx="8786495" cy="8604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342900" indent="-342900" algn="just">
              <a:lnSpc>
                <a:spcPct val="125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Wingdings" panose="05000000000000000000" charset="0"/>
              <a:buChar char="ü"/>
            </a:pPr>
            <a:r>
              <a:rPr lang="zh-CN" altLang="en-US" sz="2000" b="1" dirty="0">
                <a:solidFill>
                  <a:srgbClr val="C00000"/>
                </a:solidFill>
                <a:latin typeface="楷体_GB2312" panose="02010609030101010101" charset="-122"/>
                <a:ea typeface="楷体_GB2312" panose="02010609030101010101" charset="-122"/>
              </a:rPr>
              <a:t>实验涉及的主要仪器设备包括电子天平、烘箱、马弗炉、荧光光谱仪。仿真中，力求实现设备外观、控制界面、操作指令、运行机制的高度还原。</a:t>
            </a:r>
            <a:endParaRPr lang="zh-CN" altLang="en-US" sz="2000" b="1" dirty="0">
              <a:solidFill>
                <a:srgbClr val="C00000"/>
              </a:solidFill>
              <a:latin typeface="楷体_GB2312" panose="02010609030101010101" charset="-122"/>
              <a:ea typeface="楷体_GB2312" panose="02010609030101010101" charset="-122"/>
            </a:endParaRPr>
          </a:p>
        </p:txBody>
      </p:sp>
      <p:pic>
        <p:nvPicPr>
          <p:cNvPr id="25" name="Picture 5" descr="j011587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092" y="775676"/>
            <a:ext cx="352742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934085" y="1407160"/>
            <a:ext cx="3928745" cy="521970"/>
          </a:xfrm>
          <a:prstGeom prst="rect">
            <a:avLst/>
          </a:prstGeom>
          <a:noFill/>
          <a:ln w="28575">
            <a:noFill/>
          </a:ln>
        </p:spPr>
        <p:txBody>
          <a:bodyPr wrap="square" anchor="t">
            <a:spAutoFit/>
          </a:bodyPr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sz="2800" b="1" u="sng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光谱仪操作软件介绍</a:t>
            </a:r>
            <a:endParaRPr lang="zh-CN" sz="2800" b="1" u="sng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173480" y="2127885"/>
            <a:ext cx="6746240" cy="4296410"/>
            <a:chOff x="1643" y="3357"/>
            <a:chExt cx="10942" cy="7212"/>
          </a:xfrm>
        </p:grpSpPr>
        <p:grpSp>
          <p:nvGrpSpPr>
            <p:cNvPr id="9" name="组合 8"/>
            <p:cNvGrpSpPr/>
            <p:nvPr/>
          </p:nvGrpSpPr>
          <p:grpSpPr>
            <a:xfrm>
              <a:off x="1643" y="3357"/>
              <a:ext cx="10943" cy="7213"/>
              <a:chOff x="1530" y="2905"/>
              <a:chExt cx="10943" cy="7213"/>
            </a:xfrm>
          </p:grpSpPr>
          <p:pic>
            <p:nvPicPr>
              <p:cNvPr id="42" name="图片 42" descr="C:\Users\ADMINI~1\AppData\Local\Temp\1576903853(1).png"/>
              <p:cNvPicPr>
                <a:picLocks noChangeAspect="1" noChangeArrowheads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379" t="15124" r="14578" b="6702"/>
              <a:stretch>
                <a:fillRect/>
              </a:stretch>
            </p:blipFill>
            <p:spPr>
              <a:xfrm>
                <a:off x="1530" y="2905"/>
                <a:ext cx="10943" cy="721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文本框 15"/>
              <p:cNvSpPr txBox="1"/>
              <p:nvPr/>
            </p:nvSpPr>
            <p:spPr>
              <a:xfrm>
                <a:off x="5500" y="2905"/>
                <a:ext cx="3721" cy="56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zh-CN" altLang="zh-CN" sz="1600" b="1" kern="100" noProof="0" dirty="0" smtClean="0">
                    <a:solidFill>
                      <a:srgbClr val="FF0000"/>
                    </a:solidFill>
                    <a:highlight>
                      <a:srgbClr val="FFFF00"/>
                    </a:highlight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+mn-ea"/>
                  </a:rPr>
                  <a:t>光谱仪软件操作界面</a:t>
                </a:r>
                <a:endParaRPr lang="zh-CN" altLang="zh-CN" sz="1600" b="1" kern="100" noProof="0" dirty="0" smtClean="0">
                  <a:solidFill>
                    <a:srgbClr val="FF0000"/>
                  </a:solidFill>
                  <a:highlight>
                    <a:srgbClr val="FFFF00"/>
                  </a:highlight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+mn-ea"/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9241" y="4069"/>
                <a:ext cx="1695" cy="56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zh-CN" altLang="zh-CN" sz="1600" kern="100" noProof="0" dirty="0" smtClean="0">
                    <a:highlight>
                      <a:srgbClr val="FFFF00"/>
                    </a:highlight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+mn-ea"/>
                  </a:rPr>
                  <a:t>光源选择</a:t>
                </a:r>
                <a:endParaRPr lang="zh-CN" altLang="zh-CN" sz="1600" kern="100" noProof="0" dirty="0" smtClean="0">
                  <a:highlight>
                    <a:srgbClr val="FFFF00"/>
                  </a:highlight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+mn-ea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9081" y="6407"/>
                <a:ext cx="2143" cy="56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zh-CN" altLang="zh-CN" sz="1600" kern="100" noProof="0" dirty="0" smtClean="0">
                    <a:highlight>
                      <a:srgbClr val="FFFF00"/>
                    </a:highlight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+mn-ea"/>
                  </a:rPr>
                  <a:t>探测器选择</a:t>
                </a:r>
                <a:endParaRPr lang="zh-CN" altLang="zh-CN" sz="1600" kern="100" noProof="0" dirty="0" smtClean="0">
                  <a:highlight>
                    <a:srgbClr val="FFFF00"/>
                  </a:highlight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+mn-ea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6417" y="6342"/>
                <a:ext cx="1804" cy="56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zh-CN" altLang="zh-CN" sz="1600" kern="100" noProof="0" dirty="0" smtClean="0">
                    <a:highlight>
                      <a:srgbClr val="FFFF00"/>
                    </a:highlight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  <a:sym typeface="+mn-ea"/>
                  </a:rPr>
                  <a:t>狭缝设置</a:t>
                </a:r>
                <a:endParaRPr lang="zh-CN" altLang="zh-CN" sz="1600" kern="100" noProof="0" dirty="0" smtClean="0">
                  <a:highlight>
                    <a:srgbClr val="FFFF00"/>
                  </a:highlight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+mn-ea"/>
                </a:endParaRPr>
              </a:p>
            </p:txBody>
          </p:sp>
          <p:sp>
            <p:nvSpPr>
              <p:cNvPr id="8" name="圆角矩形 7"/>
              <p:cNvSpPr/>
              <p:nvPr/>
            </p:nvSpPr>
            <p:spPr>
              <a:xfrm>
                <a:off x="1796" y="3699"/>
                <a:ext cx="567" cy="453"/>
              </a:xfrm>
              <a:prstGeom prst="roundRect">
                <a:avLst/>
              </a:prstGeom>
              <a:ln w="38100">
                <a:solidFill>
                  <a:srgbClr val="FFFF00"/>
                </a:solidFill>
              </a:ln>
            </p:spPr>
            <p:txBody>
              <a:bodyPr wrap="square">
                <a:spAutoFit/>
              </a:bodyPr>
              <a:p>
                <a:pPr algn="just">
                  <a:spcAft>
                    <a:spcPts val="0"/>
                  </a:spcAft>
                </a:pPr>
                <a:endParaRPr lang="zh-CN" altLang="zh-CN" sz="2800" b="1" kern="100" dirty="0">
                  <a:solidFill>
                    <a:schemeClr val="tx1"/>
                  </a:solidFill>
                  <a:latin typeface="+mn-ea"/>
                  <a:ea typeface="+mn-ea"/>
                  <a:cs typeface="+mn-ea"/>
                </a:endParaRPr>
              </a:p>
            </p:txBody>
          </p:sp>
          <p:sp>
            <p:nvSpPr>
              <p:cNvPr id="100" name="文本框 99"/>
              <p:cNvSpPr txBox="1"/>
              <p:nvPr/>
            </p:nvSpPr>
            <p:spPr>
              <a:xfrm>
                <a:off x="1757" y="4295"/>
                <a:ext cx="3351" cy="139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square">
                <a:spAutoFit/>
              </a:bodyPr>
              <a:p>
                <a:pPr algn="l">
                  <a:buClrTx/>
                  <a:buSzTx/>
                  <a:buFontTx/>
                </a:pPr>
                <a:r>
                  <a:rPr lang="zh-CN" altLang="zh-CN" sz="1600" kern="100" noProof="0" dirty="0" smtClean="0">
                    <a:highlight>
                      <a:srgbClr val="FFFF00"/>
                    </a:highlight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</a:rPr>
                  <a:t>点击此按钮，</a:t>
                </a:r>
                <a:r>
                  <a:rPr lang="zh-CN" altLang="zh-CN" sz="1600" kern="100" noProof="0" dirty="0" smtClean="0">
                    <a:highlight>
                      <a:srgbClr val="FFFF00"/>
                    </a:highlight>
                    <a:latin typeface="Calibri" panose="020F0502020204030204"/>
                    <a:ea typeface="宋体" panose="02010600030101010101" pitchFamily="2" charset="-122"/>
                    <a:cs typeface="Times New Roman" panose="02020603050405020304"/>
                  </a:rPr>
                  <a:t>进行光源、探测器选择与狭缝设置</a:t>
                </a:r>
                <a:endParaRPr lang="zh-CN" altLang="zh-CN" sz="1600" kern="100" noProof="0" dirty="0" smtClean="0">
                  <a:highlight>
                    <a:srgbClr val="FFFF00"/>
                  </a:highlight>
                  <a:latin typeface="Calibri" panose="020F0502020204030204"/>
                  <a:cs typeface="Times New Roman" panose="02020603050405020304"/>
                </a:endParaRPr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6179" y="5513"/>
              <a:ext cx="2382" cy="45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just">
                <a:spcAft>
                  <a:spcPts val="0"/>
                </a:spcAft>
              </a:pPr>
              <a:endParaRPr lang="zh-CN" altLang="zh-CN" sz="2800" b="1" kern="100" dirty="0">
                <a:solidFill>
                  <a:schemeClr val="tx1"/>
                </a:solidFill>
                <a:latin typeface="+mn-ea"/>
                <a:ea typeface="+mn-ea"/>
                <a:cs typeface="+mn-ea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6066" y="5442"/>
              <a:ext cx="2608" cy="1247"/>
            </a:xfrm>
            <a:prstGeom prst="rect">
              <a:avLst/>
            </a:prstGeom>
            <a:ln w="38100">
              <a:solidFill>
                <a:srgbClr val="DC2097"/>
              </a:solidFill>
            </a:ln>
          </p:spPr>
          <p:txBody>
            <a:bodyPr wrap="square">
              <a:spAutoFit/>
            </a:bodyPr>
            <a:p>
              <a:pPr algn="just">
                <a:spcAft>
                  <a:spcPts val="0"/>
                </a:spcAft>
              </a:pPr>
              <a:endParaRPr lang="zh-CN" altLang="zh-CN" sz="2800" b="1" kern="100" dirty="0">
                <a:solidFill>
                  <a:schemeClr val="tx1"/>
                </a:solidFill>
                <a:latin typeface="+mn-ea"/>
                <a:ea typeface="+mn-ea"/>
                <a:cs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8901" y="5132"/>
              <a:ext cx="2495" cy="822"/>
            </a:xfrm>
            <a:prstGeom prst="rect">
              <a:avLst/>
            </a:prstGeom>
            <a:ln w="38100">
              <a:solidFill>
                <a:srgbClr val="DC2097"/>
              </a:solidFill>
            </a:ln>
          </p:spPr>
          <p:txBody>
            <a:bodyPr wrap="square">
              <a:spAutoFit/>
            </a:bodyPr>
            <a:p>
              <a:pPr algn="just">
                <a:spcAft>
                  <a:spcPts val="0"/>
                </a:spcAft>
              </a:pPr>
              <a:endParaRPr lang="zh-CN" altLang="zh-CN" sz="2800" b="1" kern="100" dirty="0">
                <a:solidFill>
                  <a:schemeClr val="tx1"/>
                </a:solidFill>
                <a:latin typeface="+mn-ea"/>
                <a:ea typeface="+mn-ea"/>
                <a:cs typeface="+mn-ea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8903" y="6052"/>
              <a:ext cx="2495" cy="822"/>
            </a:xfrm>
            <a:prstGeom prst="rect">
              <a:avLst/>
            </a:prstGeom>
            <a:ln w="38100">
              <a:solidFill>
                <a:srgbClr val="DC2097"/>
              </a:solidFill>
            </a:ln>
          </p:spPr>
          <p:txBody>
            <a:bodyPr wrap="square">
              <a:spAutoFit/>
            </a:bodyPr>
            <a:p>
              <a:pPr algn="just">
                <a:spcAft>
                  <a:spcPts val="0"/>
                </a:spcAft>
              </a:pPr>
              <a:endParaRPr lang="zh-CN" altLang="zh-CN" sz="2800" b="1" kern="100" dirty="0">
                <a:solidFill>
                  <a:schemeClr val="tx1"/>
                </a:solidFill>
                <a:latin typeface="+mn-ea"/>
                <a:ea typeface="+mn-ea"/>
                <a:cs typeface="+mn-ea"/>
              </a:endParaRPr>
            </a:p>
          </p:txBody>
        </p:sp>
      </p:grp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925523" y="1"/>
            <a:ext cx="7302500" cy="108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000" b="1" kern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实 验</a:t>
            </a: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 </a:t>
            </a:r>
            <a:r>
              <a:rPr lang="zh-CN" altLang="en-US" sz="4000" b="1" kern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步</a:t>
            </a:r>
            <a:r>
              <a:rPr lang="en-US" altLang="zh-CN" sz="4000" b="1" kern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4000" b="1" kern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骤</a:t>
            </a:r>
            <a:endParaRPr kumimoji="0" lang="zh-CN" altLang="en-US" sz="4800" b="1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pic>
        <p:nvPicPr>
          <p:cNvPr id="25" name="Picture 5" descr="j011587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092" y="775676"/>
            <a:ext cx="352742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" name="组合 2"/>
          <p:cNvGrpSpPr/>
          <p:nvPr/>
        </p:nvGrpSpPr>
        <p:grpSpPr>
          <a:xfrm>
            <a:off x="1135380" y="2137410"/>
            <a:ext cx="6751320" cy="4340860"/>
            <a:chOff x="1662" y="3303"/>
            <a:chExt cx="11149" cy="7324"/>
          </a:xfrm>
        </p:grpSpPr>
        <p:pic>
          <p:nvPicPr>
            <p:cNvPr id="44" name="图片 44" descr="C:\Users\ADMINI~1\AppData\Local\Temp\1576907250(1)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662" y="3303"/>
              <a:ext cx="11149" cy="73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文本框 15"/>
            <p:cNvSpPr txBox="1"/>
            <p:nvPr/>
          </p:nvSpPr>
          <p:spPr>
            <a:xfrm>
              <a:off x="5613" y="3357"/>
              <a:ext cx="3697" cy="5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zh-CN" sz="1600" b="1" kern="100" noProof="0" dirty="0" smtClean="0">
                  <a:solidFill>
                    <a:srgbClr val="FF0000"/>
                  </a:solidFill>
                  <a:highlight>
                    <a:srgbClr val="FFFF00"/>
                  </a:highlight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+mn-ea"/>
                </a:rPr>
                <a:t>光谱仪软件操作界面</a:t>
              </a:r>
              <a:endParaRPr lang="zh-CN" altLang="zh-CN" sz="1600" b="1" kern="100" noProof="0" dirty="0" smtClean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2361" y="4138"/>
              <a:ext cx="567" cy="453"/>
            </a:xfrm>
            <a:prstGeom prst="roundRect">
              <a:avLst/>
            </a:prstGeom>
            <a:ln w="38100">
              <a:solidFill>
                <a:srgbClr val="FFFF00"/>
              </a:solidFill>
            </a:ln>
          </p:spPr>
          <p:txBody>
            <a:bodyPr wrap="square">
              <a:spAutoFit/>
            </a:bodyPr>
            <a:p>
              <a:pPr algn="just">
                <a:spcAft>
                  <a:spcPts val="0"/>
                </a:spcAft>
              </a:pPr>
              <a:endParaRPr lang="zh-CN" altLang="zh-CN" sz="2800" b="1" kern="100" dirty="0">
                <a:solidFill>
                  <a:schemeClr val="tx1"/>
                </a:solidFill>
                <a:latin typeface="+mn-ea"/>
                <a:ea typeface="+mn-ea"/>
                <a:cs typeface="+mn-ea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2892" y="4115"/>
              <a:ext cx="6419" cy="56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zh-CN" sz="1600" kern="100" noProof="0" dirty="0" smtClean="0">
                  <a:highlight>
                    <a:srgbClr val="FFFF00"/>
                  </a:highlight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</a:rPr>
                <a:t>点击此按钮，选择激发和发射光谱</a:t>
              </a:r>
              <a:r>
                <a:rPr lang="zh-CN" altLang="zh-CN" sz="1600" kern="100" noProof="0" dirty="0" smtClean="0">
                  <a:highlight>
                    <a:srgbClr val="FFFF00"/>
                  </a:highlight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</a:rPr>
                <a:t>测试</a:t>
              </a:r>
              <a:endParaRPr lang="zh-CN" altLang="zh-CN" sz="1600" kern="100" noProof="0" dirty="0" smtClean="0">
                <a:highlight>
                  <a:srgbClr val="FFFF00"/>
                </a:highlight>
                <a:latin typeface="Calibri" panose="020F0502020204030204"/>
                <a:ea typeface="宋体" panose="02010600030101010101" pitchFamily="2" charset="-122"/>
                <a:cs typeface="Times New Roman" panose="02020603050405020304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852" y="4645"/>
              <a:ext cx="1247" cy="341"/>
            </a:xfrm>
            <a:prstGeom prst="rect">
              <a:avLst/>
            </a:prstGeom>
            <a:ln w="38100">
              <a:solidFill>
                <a:srgbClr val="7030A0"/>
              </a:solidFill>
            </a:ln>
          </p:spPr>
          <p:txBody>
            <a:bodyPr wrap="square">
              <a:spAutoFit/>
            </a:bodyPr>
            <a:p>
              <a:pPr algn="just">
                <a:spcAft>
                  <a:spcPts val="0"/>
                </a:spcAft>
              </a:pPr>
              <a:endParaRPr lang="zh-CN" altLang="zh-CN" sz="2800" b="1" kern="100" dirty="0">
                <a:solidFill>
                  <a:schemeClr val="tx1"/>
                </a:solidFill>
                <a:latin typeface="+mn-ea"/>
                <a:ea typeface="+mn-ea"/>
                <a:cs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244" y="4561"/>
              <a:ext cx="2559" cy="5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zh-CN" sz="1600" b="1" kern="100" noProof="0" dirty="0" smtClean="0">
                  <a:solidFill>
                    <a:srgbClr val="7030A0"/>
                  </a:solidFill>
                  <a:highlight>
                    <a:srgbClr val="FFFF00"/>
                  </a:highlight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+mn-ea"/>
                </a:rPr>
                <a:t>发射光谱测试</a:t>
              </a:r>
              <a:endParaRPr lang="zh-CN" altLang="zh-CN" sz="1600" b="1" kern="100" noProof="0" dirty="0" smtClean="0">
                <a:solidFill>
                  <a:srgbClr val="7030A0"/>
                </a:solidFill>
                <a:highlight>
                  <a:srgbClr val="FFFF00"/>
                </a:highlight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638" y="5086"/>
              <a:ext cx="1588" cy="340"/>
            </a:xfrm>
            <a:prstGeom prst="rect">
              <a:avLst/>
            </a:prstGeom>
            <a:ln w="38100">
              <a:solidFill>
                <a:srgbClr val="7030A0"/>
              </a:solidFill>
            </a:ln>
          </p:spPr>
          <p:txBody>
            <a:bodyPr wrap="square">
              <a:spAutoFit/>
            </a:bodyPr>
            <a:p>
              <a:pPr algn="just">
                <a:spcAft>
                  <a:spcPts val="0"/>
                </a:spcAft>
              </a:pPr>
              <a:endParaRPr lang="zh-CN" altLang="zh-CN" sz="2800" b="1" kern="100" dirty="0">
                <a:solidFill>
                  <a:schemeClr val="tx1"/>
                </a:solidFill>
                <a:latin typeface="+mn-ea"/>
                <a:ea typeface="+mn-ea"/>
                <a:cs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248" y="5000"/>
              <a:ext cx="2573" cy="56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zh-CN" sz="1600" b="1" kern="100" noProof="0" dirty="0" smtClean="0">
                  <a:solidFill>
                    <a:srgbClr val="7030A0"/>
                  </a:solidFill>
                  <a:highlight>
                    <a:srgbClr val="FFFF00"/>
                  </a:highlight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+mn-ea"/>
                </a:rPr>
                <a:t>激发光谱测试</a:t>
              </a:r>
              <a:endParaRPr lang="zh-CN" altLang="zh-CN" sz="1600" b="1" kern="100" noProof="0" dirty="0" smtClean="0">
                <a:solidFill>
                  <a:srgbClr val="7030A0"/>
                </a:solidFill>
                <a:highlight>
                  <a:srgbClr val="FFFF00"/>
                </a:highlight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0" y="4177"/>
              <a:ext cx="450" cy="390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899795" y="1412875"/>
            <a:ext cx="3928745" cy="521970"/>
          </a:xfrm>
          <a:prstGeom prst="rect">
            <a:avLst/>
          </a:prstGeom>
          <a:noFill/>
          <a:ln w="28575">
            <a:noFill/>
          </a:ln>
        </p:spPr>
        <p:txBody>
          <a:bodyPr wrap="square" anchor="t">
            <a:spAutoFit/>
          </a:bodyPr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sz="2800" b="1" u="sng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光谱仪操作软件介绍</a:t>
            </a:r>
            <a:endParaRPr lang="zh-CN" sz="2800" b="1" u="sng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25523" y="1"/>
            <a:ext cx="7302500" cy="108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000" b="1" kern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实 验</a:t>
            </a: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 </a:t>
            </a:r>
            <a:r>
              <a:rPr lang="zh-CN" altLang="en-US" sz="4000" b="1" kern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步</a:t>
            </a:r>
            <a:r>
              <a:rPr lang="en-US" altLang="zh-CN" sz="4000" b="1" kern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4000" b="1" kern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骤</a:t>
            </a:r>
            <a:endParaRPr kumimoji="0" lang="zh-CN" altLang="en-US" sz="4800" b="1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pic>
        <p:nvPicPr>
          <p:cNvPr id="25" name="Picture 5" descr="j0115876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092" y="775676"/>
            <a:ext cx="352742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组合 1"/>
          <p:cNvGrpSpPr/>
          <p:nvPr/>
        </p:nvGrpSpPr>
        <p:grpSpPr>
          <a:xfrm>
            <a:off x="1068705" y="2049780"/>
            <a:ext cx="6892905" cy="4407488"/>
            <a:chOff x="1711" y="3244"/>
            <a:chExt cx="11205" cy="7490"/>
          </a:xfrm>
        </p:grpSpPr>
        <p:pic>
          <p:nvPicPr>
            <p:cNvPr id="45" name="图片 45" descr="C:\Users\ADMINI~1\AppData\Local\Temp\1576907295(1)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711" y="3359"/>
              <a:ext cx="11205" cy="7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文本框 15"/>
            <p:cNvSpPr txBox="1"/>
            <p:nvPr/>
          </p:nvSpPr>
          <p:spPr>
            <a:xfrm>
              <a:off x="5613" y="3244"/>
              <a:ext cx="3549" cy="5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zh-CN" sz="1600" b="1" kern="100" noProof="0" dirty="0" smtClean="0">
                  <a:solidFill>
                    <a:srgbClr val="FF0000"/>
                  </a:solidFill>
                  <a:highlight>
                    <a:srgbClr val="FFFF00"/>
                  </a:highlight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+mn-ea"/>
                </a:rPr>
                <a:t>光谱仪软件操作界面</a:t>
              </a:r>
              <a:endParaRPr lang="zh-CN" altLang="zh-CN" sz="1600" b="1" kern="100" noProof="0" dirty="0" smtClean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726" y="8235"/>
              <a:ext cx="2721" cy="567"/>
            </a:xfrm>
            <a:prstGeom prst="rect">
              <a:avLst/>
            </a:prstGeom>
            <a:ln w="3810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</a:gradFill>
            </a:ln>
          </p:spPr>
          <p:txBody>
            <a:bodyPr wrap="square">
              <a:spAutoFit/>
            </a:bodyPr>
            <a:p>
              <a:pPr algn="just">
                <a:spcAft>
                  <a:spcPts val="0"/>
                </a:spcAft>
              </a:pPr>
              <a:endParaRPr lang="zh-CN" altLang="zh-CN" sz="2800" b="1" kern="100" dirty="0">
                <a:solidFill>
                  <a:schemeClr val="tx1"/>
                </a:solidFill>
                <a:latin typeface="+mn-ea"/>
                <a:ea typeface="+mn-ea"/>
                <a:cs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203" y="7554"/>
              <a:ext cx="2636" cy="5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zh-CN" sz="1600" b="1" kern="100" noProof="0" dirty="0" smtClean="0">
                  <a:solidFill>
                    <a:srgbClr val="7030A0"/>
                  </a:solidFill>
                  <a:highlight>
                    <a:srgbClr val="FFFF00"/>
                  </a:highlight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+mn-ea"/>
                </a:rPr>
                <a:t>设置扫描范围</a:t>
              </a:r>
              <a:endParaRPr lang="zh-CN" altLang="zh-CN" sz="1600" b="1" kern="100" noProof="0" dirty="0" smtClean="0">
                <a:solidFill>
                  <a:srgbClr val="7030A0"/>
                </a:solidFill>
                <a:highlight>
                  <a:srgbClr val="FFFF00"/>
                </a:highlight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787" y="9369"/>
              <a:ext cx="1021" cy="340"/>
            </a:xfrm>
            <a:prstGeom prst="rect">
              <a:avLst/>
            </a:prstGeom>
            <a:ln w="38100">
              <a:solidFill>
                <a:srgbClr val="7030A0"/>
              </a:solidFill>
            </a:ln>
          </p:spPr>
          <p:txBody>
            <a:bodyPr wrap="square">
              <a:spAutoFit/>
            </a:bodyPr>
            <a:p>
              <a:pPr algn="just">
                <a:spcAft>
                  <a:spcPts val="0"/>
                </a:spcAft>
              </a:pPr>
              <a:endParaRPr lang="zh-CN" altLang="zh-CN" sz="2800" b="1" kern="100" dirty="0">
                <a:solidFill>
                  <a:schemeClr val="tx1"/>
                </a:solidFill>
                <a:latin typeface="+mn-ea"/>
                <a:ea typeface="+mn-ea"/>
                <a:cs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921" y="9255"/>
              <a:ext cx="1990" cy="5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zh-CN" sz="1600" b="1" kern="100" noProof="0" dirty="0" smtClean="0">
                  <a:solidFill>
                    <a:srgbClr val="7030A0"/>
                  </a:solidFill>
                  <a:highlight>
                    <a:srgbClr val="FFFF00"/>
                  </a:highlight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+mn-ea"/>
                </a:rPr>
                <a:t>应用</a:t>
              </a:r>
              <a:r>
                <a:rPr lang="zh-CN" altLang="zh-CN" sz="1600" b="1" kern="100" noProof="0" dirty="0" smtClean="0">
                  <a:solidFill>
                    <a:srgbClr val="7030A0"/>
                  </a:solidFill>
                  <a:highlight>
                    <a:srgbClr val="FFFF00"/>
                  </a:highlight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+mn-ea"/>
                </a:rPr>
                <a:t>设置</a:t>
              </a:r>
              <a:endParaRPr lang="zh-CN" altLang="zh-CN" sz="1600" b="1" kern="100" noProof="0" dirty="0" smtClean="0">
                <a:solidFill>
                  <a:srgbClr val="7030A0"/>
                </a:solidFill>
                <a:highlight>
                  <a:srgbClr val="FFFF00"/>
                </a:highlight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862" y="9369"/>
              <a:ext cx="1021" cy="340"/>
            </a:xfrm>
            <a:prstGeom prst="rect">
              <a:avLst/>
            </a:prstGeom>
            <a:ln w="38100">
              <a:solidFill>
                <a:srgbClr val="7030A0"/>
              </a:solidFill>
            </a:ln>
          </p:spPr>
          <p:txBody>
            <a:bodyPr wrap="square">
              <a:spAutoFit/>
            </a:bodyPr>
            <a:p>
              <a:pPr algn="just">
                <a:spcAft>
                  <a:spcPts val="0"/>
                </a:spcAft>
              </a:pPr>
              <a:endParaRPr lang="zh-CN" altLang="zh-CN" sz="2800" b="1" kern="100" dirty="0">
                <a:solidFill>
                  <a:schemeClr val="tx1"/>
                </a:solidFill>
                <a:latin typeface="+mn-ea"/>
                <a:ea typeface="+mn-ea"/>
                <a:cs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245" y="9255"/>
              <a:ext cx="1782" cy="5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zh-CN" sz="1600" b="1" kern="100" noProof="0" dirty="0" smtClean="0">
                  <a:solidFill>
                    <a:srgbClr val="7030A0"/>
                  </a:solidFill>
                  <a:highlight>
                    <a:srgbClr val="FFFF00"/>
                  </a:highlight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+mn-ea"/>
                </a:rPr>
                <a:t>开始</a:t>
              </a:r>
              <a:r>
                <a:rPr lang="zh-CN" altLang="zh-CN" sz="1600" b="1" kern="100" noProof="0" dirty="0" smtClean="0">
                  <a:solidFill>
                    <a:srgbClr val="7030A0"/>
                  </a:solidFill>
                  <a:highlight>
                    <a:srgbClr val="FFFF00"/>
                  </a:highlight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+mn-ea"/>
                </a:rPr>
                <a:t>测量</a:t>
              </a:r>
              <a:endParaRPr lang="zh-CN" altLang="zh-CN" sz="1600" b="1" kern="100" noProof="0" dirty="0" smtClean="0">
                <a:solidFill>
                  <a:srgbClr val="7030A0"/>
                </a:solidFill>
                <a:highlight>
                  <a:srgbClr val="FFFF00"/>
                </a:highlight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4284345" y="3500755"/>
            <a:ext cx="648335" cy="288290"/>
          </a:xfrm>
          <a:prstGeom prst="rect">
            <a:avLst/>
          </a:prstGeom>
          <a:ln w="38100">
            <a:solidFill>
              <a:srgbClr val="DC2097"/>
            </a:solidFill>
          </a:ln>
        </p:spPr>
        <p:txBody>
          <a:bodyPr wrap="none">
            <a:spAutoFit/>
          </a:bodyPr>
          <a:p>
            <a:pPr algn="just">
              <a:spcAft>
                <a:spcPts val="0"/>
              </a:spcAft>
            </a:pPr>
            <a:endParaRPr lang="zh-CN" altLang="zh-CN" sz="2800" b="1" kern="100" dirty="0">
              <a:solidFill>
                <a:schemeClr val="tx1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85870" y="3868420"/>
            <a:ext cx="140970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1600" b="1" kern="100" noProof="0" dirty="0" smtClean="0">
                <a:solidFill>
                  <a:srgbClr val="7030A0"/>
                </a:solidFill>
                <a:highlight>
                  <a:srgbClr val="FFFF00"/>
                </a:highlight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+mn-ea"/>
              </a:rPr>
              <a:t>激发波长设置</a:t>
            </a:r>
            <a:endParaRPr lang="zh-CN" altLang="zh-CN" sz="1600" b="1" kern="100" noProof="0" dirty="0" smtClean="0">
              <a:solidFill>
                <a:srgbClr val="7030A0"/>
              </a:solidFill>
              <a:highlight>
                <a:srgbClr val="FFFF00"/>
              </a:highlight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34085" y="1407160"/>
            <a:ext cx="3928745" cy="521970"/>
          </a:xfrm>
          <a:prstGeom prst="rect">
            <a:avLst/>
          </a:prstGeom>
          <a:noFill/>
          <a:ln w="28575">
            <a:noFill/>
          </a:ln>
        </p:spPr>
        <p:txBody>
          <a:bodyPr wrap="square" anchor="t">
            <a:spAutoFit/>
          </a:bodyPr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sz="2800" b="1" u="sng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光谱仪操作软件介绍</a:t>
            </a:r>
            <a:endParaRPr lang="zh-CN" sz="2800" b="1" u="sng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925523" y="1"/>
            <a:ext cx="7302500" cy="108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4000" b="1" kern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实 验</a:t>
            </a: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 </a:t>
            </a:r>
            <a:r>
              <a:rPr lang="zh-CN" altLang="en-US" sz="4000" b="1" kern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步</a:t>
            </a:r>
            <a:r>
              <a:rPr lang="en-US" altLang="zh-CN" sz="4000" b="1" kern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4000" b="1" kern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骤</a:t>
            </a:r>
            <a:endParaRPr kumimoji="0" lang="zh-CN" altLang="en-US" sz="4800" b="1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pic>
        <p:nvPicPr>
          <p:cNvPr id="25" name="Picture 5" descr="j011587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092" y="775676"/>
            <a:ext cx="352742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2" name="文本框 131"/>
          <p:cNvSpPr txBox="1"/>
          <p:nvPr/>
        </p:nvSpPr>
        <p:spPr>
          <a:xfrm>
            <a:off x="611505" y="1196975"/>
            <a:ext cx="8260715" cy="14763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2600"/>
              </a:spcAft>
              <a:buClr>
                <a:srgbClr val="FF0000"/>
              </a:buClr>
              <a:buFont typeface="Wingdings" panose="05000000000000000000" charset="0"/>
            </a:pPr>
            <a:r>
              <a:rPr lang="en-US" altLang="zh-CN" sz="2000" b="1">
                <a:latin typeface="+mn-ea"/>
                <a:ea typeface="+mn-ea"/>
                <a:cs typeface="+mn-ea"/>
              </a:rPr>
              <a:t>    </a:t>
            </a:r>
            <a:r>
              <a:rPr lang="zh-CN" sz="2000" b="1">
                <a:latin typeface="+mn-ea"/>
                <a:ea typeface="+mn-ea"/>
                <a:cs typeface="+mn-ea"/>
              </a:rPr>
              <a:t>在任意五个工作电流下，设置光谱仪狭缝、扫描范围等相关参数，完成上转换发射光谱的测量。截取光谱图，标记主要光谱信息（峰值位置）。测量间隔：</a:t>
            </a:r>
            <a:r>
              <a:rPr lang="en-US" altLang="zh-CN" sz="2000" b="1">
                <a:latin typeface="+mn-ea"/>
                <a:ea typeface="+mn-ea"/>
                <a:cs typeface="+mn-ea"/>
              </a:rPr>
              <a:t>0.02</a:t>
            </a:r>
            <a:r>
              <a:rPr lang="zh-CN" altLang="en-US" sz="2000" b="1">
                <a:latin typeface="+mn-ea"/>
                <a:ea typeface="+mn-ea"/>
                <a:cs typeface="+mn-ea"/>
              </a:rPr>
              <a:t>或</a:t>
            </a:r>
            <a:r>
              <a:rPr lang="en-US" altLang="zh-CN" sz="2000" b="1">
                <a:latin typeface="+mn-ea"/>
                <a:ea typeface="+mn-ea"/>
                <a:cs typeface="+mn-ea"/>
              </a:rPr>
              <a:t>0.04mA</a:t>
            </a:r>
            <a:endParaRPr lang="en-US" altLang="zh-CN" sz="2000" b="1">
              <a:latin typeface="+mn-ea"/>
              <a:ea typeface="+mn-ea"/>
              <a:cs typeface="+mn-ea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925523" y="1"/>
            <a:ext cx="7302500" cy="108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sz="4000" b="1" kern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数</a:t>
            </a:r>
            <a:r>
              <a:rPr lang="en-US" altLang="zh-CN" sz="4000" b="1" kern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sz="4000" b="1" kern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据</a:t>
            </a:r>
            <a:r>
              <a:rPr lang="en-US" altLang="zh-CN" sz="4000" b="1" kern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sz="4000" b="1" kern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处</a:t>
            </a:r>
            <a:r>
              <a:rPr lang="en-US" altLang="zh-CN" sz="4000" b="1" kern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sz="4000" b="1" kern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理</a:t>
            </a:r>
            <a:endParaRPr lang="zh-CN" sz="4000" b="1" kern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110615" y="2794635"/>
          <a:ext cx="7515860" cy="37572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5895"/>
                <a:gridCol w="6069965"/>
              </a:tblGrid>
              <a:tr h="909955">
                <a:tc>
                  <a:txBody>
                    <a:bodyPr/>
                    <a:p>
                      <a:pPr indent="0" algn="ctr">
                        <a:spcAft>
                          <a:spcPts val="0"/>
                        </a:spcAft>
                      </a:pPr>
                      <a:r>
                        <a:rPr lang="zh-CN" sz="2400" kern="100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工作电流</a:t>
                      </a:r>
                      <a:r>
                        <a:rPr lang="en-US" altLang="zh-CN" sz="2400" kern="100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sz="2400" i="1" kern="100" dirty="0"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2" charset="0"/>
                          <a:ea typeface="+mn-ea"/>
                          <a:cs typeface="Times New Roman" panose="02020603050405020304" pitchFamily="2" charset="0"/>
                        </a:rPr>
                        <a:t>I</a:t>
                      </a:r>
                      <a:r>
                        <a:rPr lang="zh-CN" sz="2400" kern="100" dirty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  <a:cs typeface="Times New Roman" panose="02020603050405020304" pitchFamily="2" charset="0"/>
                        </a:rPr>
                        <a:t>（mA）</a:t>
                      </a:r>
                      <a:endParaRPr lang="zh-CN" sz="2400" kern="100" dirty="0">
                        <a:solidFill>
                          <a:srgbClr val="FFFF00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2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altLang="zh-CN" sz="2400" kern="100" dirty="0" smtClean="0">
                          <a:solidFill>
                            <a:srgbClr val="FFFF00"/>
                          </a:solidFill>
                          <a:effectLst/>
                          <a:latin typeface="+mn-ea"/>
                          <a:ea typeface="+mn-ea"/>
                        </a:rPr>
                        <a:t>测量结果</a:t>
                      </a:r>
                      <a:endParaRPr lang="zh-CN" altLang="zh-CN" sz="2400" kern="100" dirty="0" smtClean="0">
                        <a:solidFill>
                          <a:srgbClr val="FFFF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/>
                </a:tc>
              </a:tr>
              <a:tr h="2847340">
                <a:tc>
                  <a:txBody>
                    <a:bodyPr/>
                    <a:p>
                      <a:pPr indent="266700" algn="ctr">
                        <a:spcAft>
                          <a:spcPts val="0"/>
                        </a:spcAft>
                        <a:buClrTx/>
                        <a:buSzTx/>
                        <a:buNone/>
                      </a:pPr>
                      <a:r>
                        <a:rPr lang="en-US" sz="2800" b="0" kern="1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0.36</a:t>
                      </a:r>
                      <a:endParaRPr lang="en-US" sz="2800" b="0" kern="100" dirty="0">
                        <a:solidFill>
                          <a:schemeClr val="dk1"/>
                        </a:solidFill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出射狭缝：</a:t>
                      </a:r>
                      <a:r>
                        <a:rPr lang="en-US" sz="2000" b="1" u="sng" kern="100" dirty="0">
                          <a:effectLst/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 2.5 </a:t>
                      </a:r>
                      <a:r>
                        <a:rPr lang="en-US" sz="2000" b="1" kern="100" dirty="0">
                          <a:effectLst/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nm，</a:t>
                      </a:r>
                      <a:endParaRPr lang="en-US" sz="2000" b="1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扫描范围：from </a:t>
                      </a:r>
                      <a:r>
                        <a:rPr lang="en-US" sz="2000" b="1" u="sng" kern="100" dirty="0">
                          <a:effectLst/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 210 </a:t>
                      </a:r>
                      <a:r>
                        <a:rPr lang="en-US" sz="2000" b="1" kern="100" dirty="0">
                          <a:effectLst/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 to </a:t>
                      </a:r>
                      <a:r>
                        <a:rPr lang="en-US" sz="2000" b="1" u="sng" kern="100" dirty="0">
                          <a:effectLst/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 900 </a:t>
                      </a:r>
                      <a:r>
                        <a:rPr lang="en-US" sz="2000" b="1" kern="100" dirty="0">
                          <a:effectLst/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nm</a:t>
                      </a:r>
                      <a:endParaRPr lang="en-US" sz="2000" b="1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+mn-ea"/>
                          <a:ea typeface="+mn-ea"/>
                          <a:cs typeface="宋体" panose="02010600030101010101" pitchFamily="2" charset="-122"/>
                        </a:rPr>
                        <a:t>光谱图：</a:t>
                      </a:r>
                      <a:endParaRPr lang="en-US" sz="2000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  <a:p>
                      <a:pPr indent="266700" algn="l">
                        <a:spcAft>
                          <a:spcPts val="0"/>
                        </a:spcAft>
                      </a:pPr>
                      <a:endParaRPr lang="en-US" sz="2000" kern="100" dirty="0">
                        <a:effectLst/>
                        <a:latin typeface="+mn-ea"/>
                        <a:ea typeface="+mn-ea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t" anchorCtr="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665" y="4436745"/>
            <a:ext cx="4135755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5" descr="j0115876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092" y="775676"/>
            <a:ext cx="352742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142240" y="405130"/>
            <a:ext cx="8573770" cy="104902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 anchor="ctr"/>
          <a:p>
            <a:pPr marL="457200" indent="-45720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zh-CN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指导书</a:t>
            </a:r>
            <a:r>
              <a:rPr lang="en-US" altLang="zh-CN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232</a:t>
            </a:r>
            <a:r>
              <a:rPr lang="zh-CN" alt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页实验前应回答的问题</a:t>
            </a:r>
            <a:r>
              <a:rPr lang="en-US" altLang="zh-CN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题，自己去指导书看答案。</a:t>
            </a:r>
            <a:r>
              <a:rPr lang="en-US" altLang="zh-CN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endParaRPr lang="en-US" altLang="zh-CN" sz="3200" b="1" u="sng" kern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179705" y="44450"/>
            <a:ext cx="8573770" cy="125539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 anchor="ctr"/>
          <a:p>
            <a:pPr marL="457200" indent="-45720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zh-CN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画出用补偿法测量电池电动势的电路原理图，并指出电路中有几个回路？（指导书</a:t>
            </a:r>
            <a:r>
              <a:rPr lang="en-US" altLang="zh-CN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89</a:t>
            </a:r>
            <a:r>
              <a:rPr lang="zh-CN" alt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页第</a:t>
            </a:r>
            <a:r>
              <a:rPr lang="en-US" altLang="zh-CN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题）</a:t>
            </a:r>
            <a:r>
              <a:rPr lang="en-US" altLang="zh-CN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endParaRPr lang="en-US" altLang="zh-CN" sz="3200" b="1" u="sng" kern="0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 descr="微信图片_202311081711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095" y="5300980"/>
            <a:ext cx="8701405" cy="14351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19885" y="1412875"/>
            <a:ext cx="5760085" cy="4086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7950" y="1125220"/>
            <a:ext cx="4406265" cy="4622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88535" y="59690"/>
            <a:ext cx="3911600" cy="3657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812665" y="3717290"/>
            <a:ext cx="3887470" cy="3162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4"/>
          <p:cNvSpPr txBox="1">
            <a:spLocks noChangeArrowheads="1"/>
          </p:cNvSpPr>
          <p:nvPr/>
        </p:nvSpPr>
        <p:spPr bwMode="black">
          <a:xfrm>
            <a:off x="899673" y="1844797"/>
            <a:ext cx="7680187" cy="1287657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lvl="0" algn="ctr" fontAlgn="base">
              <a:spcBef>
                <a:spcPct val="0"/>
              </a:spcBef>
              <a:defRPr/>
            </a:pPr>
            <a:r>
              <a:rPr lang="zh-CN" altLang="en-US" sz="40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等厚干涉实验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8010" y="3644900"/>
            <a:ext cx="8096250" cy="26739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567055" lvl="0" indent="-567055">
              <a:lnSpc>
                <a:spcPct val="140000"/>
              </a:lnSpc>
              <a:spcBef>
                <a:spcPct val="90000"/>
              </a:spcBef>
              <a:buClr>
                <a:srgbClr val="00CC99"/>
              </a:buClr>
              <a:buSzPct val="110000"/>
              <a:buBlip>
                <a:blip r:embed="rId1"/>
              </a:buBlip>
              <a:tabLst>
                <a:tab pos="566420" algn="l"/>
              </a:tabLst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宋体" panose="02010600030101010101" pitchFamily="2" charset="-122"/>
                <a:sym typeface="+mn-ea"/>
              </a:rPr>
              <a:t>牛顿环、劈尖用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分振幅法</a:t>
            </a:r>
            <a:r>
              <a:rPr lang="zh-CN" altLang="en-US" sz="2800" b="1" dirty="0">
                <a:solidFill>
                  <a:prstClr val="black"/>
                </a:solidFill>
                <a:latin typeface="宋体" panose="02010600030101010101" pitchFamily="2" charset="-122"/>
                <a:sym typeface="+mn-ea"/>
              </a:rPr>
              <a:t>产生的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等厚干涉</a:t>
            </a:r>
            <a:r>
              <a:rPr lang="zh-CN" altLang="en-US" sz="2800" b="1" dirty="0">
                <a:solidFill>
                  <a:prstClr val="black"/>
                </a:solidFill>
                <a:latin typeface="宋体" panose="02010600030101010101" pitchFamily="2" charset="-122"/>
                <a:sym typeface="+mn-ea"/>
              </a:rPr>
              <a:t>条纹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567055" lvl="0" indent="-567055">
              <a:lnSpc>
                <a:spcPct val="140000"/>
              </a:lnSpc>
              <a:spcBef>
                <a:spcPct val="90000"/>
              </a:spcBef>
              <a:buClr>
                <a:srgbClr val="00CC99"/>
              </a:buClr>
              <a:buSzPct val="110000"/>
              <a:buBlip>
                <a:blip r:embed="rId1"/>
              </a:buBlip>
              <a:tabLst>
                <a:tab pos="566420" algn="l"/>
              </a:tabLst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宋体" panose="02010600030101010101" pitchFamily="2" charset="-122"/>
                <a:sym typeface="+mn-ea"/>
              </a:rPr>
              <a:t>劈尖使用了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累积放大法，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测量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薄片厚度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  <a:sym typeface="+mn-ea"/>
            </a:endParaRPr>
          </a:p>
          <a:p>
            <a:pPr marL="567055" lvl="0" indent="-567055">
              <a:lnSpc>
                <a:spcPct val="140000"/>
              </a:lnSpc>
              <a:spcBef>
                <a:spcPct val="90000"/>
              </a:spcBef>
              <a:buClr>
                <a:srgbClr val="00CC99"/>
              </a:buClr>
              <a:buSzPct val="110000"/>
              <a:buBlip>
                <a:blip r:embed="rId1"/>
              </a:buBlip>
              <a:tabLst>
                <a:tab pos="566420" algn="l"/>
              </a:tabLst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宋体" panose="02010600030101010101" pitchFamily="2" charset="-122"/>
                <a:sym typeface="+mn-ea"/>
              </a:rPr>
              <a:t>牛顿环使用了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逐差法，</a:t>
            </a:r>
            <a:r>
              <a:rPr lang="zh-CN" altLang="en-US" sz="2800" b="1" dirty="0">
                <a:solidFill>
                  <a:schemeClr val="tx1"/>
                </a:solidFill>
                <a:latin typeface="宋体" panose="02010600030101010101" pitchFamily="2" charset="-122"/>
                <a:sym typeface="+mn-ea"/>
              </a:rPr>
              <a:t>测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sym typeface="+mn-ea"/>
              </a:rPr>
              <a:t>平凸透镜的曲率半径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30855" y="836930"/>
            <a:ext cx="3448050" cy="575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 b="1" dirty="0">
                <a:solidFill>
                  <a:prstClr val="black"/>
                </a:solidFill>
                <a:latin typeface="宋体" panose="02010600030101010101" pitchFamily="2" charset="-122"/>
                <a:ea typeface="隶书" panose="02010509060101010101" pitchFamily="1" charset="-122"/>
              </a:rPr>
              <a:t>计算类数据处理</a:t>
            </a:r>
            <a:endParaRPr lang="zh-CN" altLang="en-US"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43205" y="1232960"/>
            <a:ext cx="4833595" cy="576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marL="457200" indent="-45720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劈尖计算公式</a:t>
            </a:r>
            <a:endParaRPr lang="en-US" altLang="zh-CN" sz="3200" u="sng" kern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2" name="Rectangle 2"/>
          <p:cNvSpPr txBox="1">
            <a:spLocks noChangeArrowheads="1"/>
          </p:cNvSpPr>
          <p:nvPr/>
        </p:nvSpPr>
        <p:spPr bwMode="auto">
          <a:xfrm>
            <a:off x="925523" y="1"/>
            <a:ext cx="7302500" cy="108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实 验 原 </a:t>
            </a:r>
            <a:r>
              <a:rPr kumimoji="0" lang="zh-CN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rPr>
              <a:t>理</a:t>
            </a:r>
            <a:endParaRPr kumimoji="0" lang="zh-CN" altLang="en-US" sz="4800" b="1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j-cs"/>
            </a:endParaRPr>
          </a:p>
        </p:txBody>
      </p:sp>
      <p:pic>
        <p:nvPicPr>
          <p:cNvPr id="35" name="Picture 5" descr="j011587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077" y="938871"/>
            <a:ext cx="3527425" cy="14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0"/>
          <p:cNvSpPr>
            <a:spLocks noChangeArrowheads="1"/>
          </p:cNvSpPr>
          <p:nvPr>
            <p:custDataLst>
              <p:tags r:id="rId2"/>
            </p:custDataLst>
          </p:nvPr>
        </p:nvSpPr>
        <p:spPr bwMode="white">
          <a:xfrm>
            <a:off x="107315" y="3429000"/>
            <a:ext cx="3716020" cy="575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p>
            <a:pPr marL="457200" indent="-45720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牛顿环计算公式</a:t>
            </a:r>
            <a:endParaRPr lang="en-US" altLang="zh-CN" sz="3200" u="sng" kern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932045" y="4149090"/>
            <a:ext cx="3208655" cy="2644775"/>
          </a:xfrm>
          <a:prstGeom prst="rect">
            <a:avLst/>
          </a:prstGeom>
        </p:spPr>
      </p:pic>
      <p:sp>
        <p:nvSpPr>
          <p:cNvPr id="5" name="Rectangle 20"/>
          <p:cNvSpPr>
            <a:spLocks noChangeArrowheads="1"/>
          </p:cNvSpPr>
          <p:nvPr>
            <p:custDataLst>
              <p:tags r:id="rId5"/>
            </p:custDataLst>
          </p:nvPr>
        </p:nvSpPr>
        <p:spPr bwMode="white">
          <a:xfrm>
            <a:off x="3996055" y="3423920"/>
            <a:ext cx="4669155" cy="575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p>
            <a:pPr marL="457200" indent="-45720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牛顿环实验现象描述</a:t>
            </a:r>
            <a:endParaRPr lang="en-US" altLang="zh-CN" sz="3200" u="sng" kern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6"/>
            </p:custDataLst>
          </p:nvPr>
        </p:nvGraphicFramePr>
        <p:xfrm>
          <a:off x="3060065" y="1988820"/>
          <a:ext cx="2391410" cy="137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7" imgW="749300" imgH="431800" progId="Equation.KSEE3">
                  <p:embed/>
                </p:oleObj>
              </mc:Choice>
              <mc:Fallback>
                <p:oleObj name="" r:id="rId7" imgW="749300" imgH="4318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60065" y="1988820"/>
                        <a:ext cx="2391410" cy="137795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827405" y="4725670"/>
          <a:ext cx="2439035" cy="1185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10" imgW="914400" imgH="444500" progId="Equation.KSEE3">
                  <p:embed/>
                </p:oleObj>
              </mc:Choice>
              <mc:Fallback>
                <p:oleObj name="" r:id="rId10" imgW="914400" imgH="4445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27405" y="4725670"/>
                        <a:ext cx="2439035" cy="118554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5"/>
          <p:cNvSpPr>
            <a:spLocks noChangeArrowheads="1"/>
          </p:cNvSpPr>
          <p:nvPr/>
        </p:nvSpPr>
        <p:spPr bwMode="gray">
          <a:xfrm>
            <a:off x="-5991" y="1439197"/>
            <a:ext cx="9149991" cy="353515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0000CC"/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251460" y="188595"/>
            <a:ext cx="4723130" cy="575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lstStyle/>
          <a:p>
            <a:pPr marL="457200" indent="-45720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实验使用的主要仪器</a:t>
            </a:r>
            <a:endParaRPr lang="en-US" altLang="zh-CN" sz="3200" u="sng" kern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1505" y="908685"/>
            <a:ext cx="8215630" cy="46037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</a:rPr>
              <a:t>读数显微镜、钠光灯（</a:t>
            </a:r>
            <a:r>
              <a:rPr lang="en-US" altLang="zh-CN">
                <a:latin typeface="Arial" panose="020B0604020202020204" pitchFamily="34" charset="0"/>
                <a:ea typeface="微软雅黑" panose="020B0503020204020204" charset="-122"/>
              </a:rPr>
              <a:t>589.3nm</a:t>
            </a:r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</a:rPr>
              <a:t>）、牛顿环装置、劈尖装置</a:t>
            </a: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Rectangle 20"/>
          <p:cNvSpPr>
            <a:spLocks noChangeArrowheads="1"/>
          </p:cNvSpPr>
          <p:nvPr>
            <p:custDataLst>
              <p:tags r:id="rId1"/>
            </p:custDataLst>
          </p:nvPr>
        </p:nvSpPr>
        <p:spPr bwMode="white">
          <a:xfrm>
            <a:off x="251460" y="1557020"/>
            <a:ext cx="3933190" cy="5759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anchor="ctr"/>
          <a:p>
            <a:pPr marL="457200" indent="-457200">
              <a:lnSpc>
                <a:spcPct val="130000"/>
              </a:lnSpc>
              <a:spcAft>
                <a:spcPts val="120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读数显微镜使用</a:t>
            </a:r>
            <a:endParaRPr lang="en-US" altLang="zh-CN" sz="3200" u="sng" kern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683260" y="2348865"/>
            <a:ext cx="3740150" cy="46037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>
                <a:latin typeface="Arial" panose="020B0604020202020204" pitchFamily="34" charset="0"/>
                <a:ea typeface="微软雅黑" panose="020B0503020204020204" charset="-122"/>
              </a:rPr>
              <a:t>调焦方向：自下而上调节</a:t>
            </a:r>
            <a:endParaRPr lang="zh-CN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683260" y="3701415"/>
            <a:ext cx="7642860" cy="46037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>
                <a:latin typeface="Arial" panose="020B0604020202020204" pitchFamily="34" charset="0"/>
                <a:ea typeface="微软雅黑" panose="020B0503020204020204" charset="-122"/>
              </a:rPr>
              <a:t>读数方法：标尺读数</a:t>
            </a:r>
            <a:r>
              <a:rPr lang="en-US" altLang="zh-CN">
                <a:latin typeface="Arial" panose="020B0604020202020204" pitchFamily="34" charset="0"/>
                <a:ea typeface="微软雅黑" panose="020B0503020204020204" charset="-122"/>
              </a:rPr>
              <a:t>+</a:t>
            </a:r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</a:rPr>
              <a:t>测微鼓轮读数（共五位有效数字）</a:t>
            </a: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339340" y="4221480"/>
            <a:ext cx="4780280" cy="2520950"/>
          </a:xfrm>
          <a:prstGeom prst="rect">
            <a:avLst/>
          </a:prstGeom>
        </p:spPr>
      </p:pic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4355465" y="2348865"/>
            <a:ext cx="3740150" cy="46037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>
                <a:latin typeface="Arial" panose="020B0604020202020204" pitchFamily="34" charset="0"/>
                <a:ea typeface="微软雅黑" panose="020B0503020204020204" charset="-122"/>
              </a:rPr>
              <a:t>系统误差：空程误差</a:t>
            </a:r>
            <a:endParaRPr lang="zh-CN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7"/>
            </p:custDataLst>
          </p:nvPr>
        </p:nvSpPr>
        <p:spPr>
          <a:xfrm>
            <a:off x="683260" y="3025140"/>
            <a:ext cx="8341995" cy="46037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>
                <a:latin typeface="Arial" panose="020B0604020202020204" pitchFamily="34" charset="0"/>
                <a:ea typeface="微软雅黑" panose="020B0503020204020204" charset="-122"/>
              </a:rPr>
              <a:t>消除空程误差方法：测量时沿着同一方向转动鼓轮，不反转。</a:t>
            </a:r>
            <a:endParaRPr lang="zh-CN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21" grpId="0" bldLvl="0" animBg="1"/>
      <p:bldP spid="3" grpId="0" bldLvl="0" animBg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UNIT_PLACING_PICTURE_USER_VIEWPORT" val="{&quot;height&quot;:3341,&quot;width&quot;:9581}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UNIT_TABLE_BEAUTIFY" val="smartTable{8bb02dd3-70b8-448b-8111-b1fa45ef5b27}"/>
  <p:tag name="TABLE_ENDDRAG_ORIGIN_RECT" val="591*286"/>
  <p:tag name="TABLE_ENDDRAG_RECT" val="87*220*591*286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DOC_GUID" val="{0855a92f-0532-4851-bb38-ffeadce460d4}"/>
  <p:tag name="COMMONDATA" val="eyJoZGlkIjoiMjZjYWFjZDhjYjYwMWNmMjY0YzU1ODdjMWIyYTcxNDMifQ=="/>
  <p:tag name="KSO_WPP_MARK_KEY" val="90b15b97-7094-4e15-ae5a-9fd01691371c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4034</Words>
  <Application>WPS 演示</Application>
  <PresentationFormat>在屏幕上显示</PresentationFormat>
  <Paragraphs>369</Paragraphs>
  <Slides>48</Slides>
  <Notes>0</Notes>
  <HiddenSlides>0</HiddenSlides>
  <MMClips>3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34</vt:i4>
      </vt:variant>
      <vt:variant>
        <vt:lpstr>幻灯片标题</vt:lpstr>
      </vt:variant>
      <vt:variant>
        <vt:i4>48</vt:i4>
      </vt:variant>
    </vt:vector>
  </HeadingPairs>
  <TitlesOfParts>
    <vt:vector size="101" baseType="lpstr">
      <vt:lpstr>Arial</vt:lpstr>
      <vt:lpstr>宋体</vt:lpstr>
      <vt:lpstr>Wingdings</vt:lpstr>
      <vt:lpstr>Times New Roman</vt:lpstr>
      <vt:lpstr>隶书</vt:lpstr>
      <vt:lpstr>楷体_GB2312</vt:lpstr>
      <vt:lpstr>新宋体</vt:lpstr>
      <vt:lpstr>华文行楷</vt:lpstr>
      <vt:lpstr>微软雅黑</vt:lpstr>
      <vt:lpstr>黑体</vt:lpstr>
      <vt:lpstr>华文楷体</vt:lpstr>
      <vt:lpstr>等线</vt:lpstr>
      <vt:lpstr>Arial Unicode MS</vt:lpstr>
      <vt:lpstr>Calibri</vt:lpstr>
      <vt:lpstr>华文隶书</vt:lpstr>
      <vt:lpstr>Wingdings</vt:lpstr>
      <vt:lpstr>Calibri</vt:lpstr>
      <vt:lpstr>Times New Roman</vt:lpstr>
      <vt:lpstr>默认设计模板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Equation.3</vt:lpstr>
      <vt:lpstr>Equation.3</vt:lpstr>
      <vt:lpstr>Equation.3</vt:lpstr>
      <vt:lpstr>Equation.3</vt:lpstr>
      <vt:lpstr>Equation.3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Equation.3</vt:lpstr>
      <vt:lpstr>Equation.3</vt:lpstr>
      <vt:lpstr>Equation.3</vt:lpstr>
      <vt:lpstr>Equation.KSEE3</vt:lpstr>
      <vt:lpstr>Equation.3</vt:lpstr>
      <vt:lpstr>Equation.3</vt:lpstr>
      <vt:lpstr>Equation.3</vt:lpstr>
      <vt:lpstr>Equation.3</vt:lpstr>
      <vt:lpstr>Equation.3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g5</dc:creator>
  <cp:lastModifiedBy>粉红老爷爷</cp:lastModifiedBy>
  <cp:revision>286</cp:revision>
  <dcterms:created xsi:type="dcterms:W3CDTF">2023-11-17T12:37:00Z</dcterms:created>
  <dcterms:modified xsi:type="dcterms:W3CDTF">2025-11-09T16:14:51Z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2052-12.1.0.23125</vt:lpwstr>
  </property>
  <property fmtid="{D5CDD505-2E9C-101B-9397-08002B2CF9AE}" pid="3" name="ICV">
    <vt:lpwstr>AFD54AE3B9584B149B6A75DD2636637D_13</vt:lpwstr>
  </property>
</Properties>
</file>